
<file path=[Content_Types].xml><?xml version="1.0" encoding="utf-8"?>
<Types xmlns="http://schemas.openxmlformats.org/package/2006/content-types">
  <Default Extension="jpeg" ContentType="image/jpe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3"/>
    <p:sldId id="272" r:id="rId4"/>
    <p:sldId id="290" r:id="rId5"/>
    <p:sldId id="270" r:id="rId6"/>
    <p:sldId id="293" r:id="rId7"/>
    <p:sldId id="257" r:id="rId8"/>
    <p:sldId id="258" r:id="rId9"/>
    <p:sldId id="259" r:id="rId10"/>
    <p:sldId id="260" r:id="rId11"/>
    <p:sldId id="261" r:id="rId12"/>
    <p:sldId id="266" r:id="rId13"/>
    <p:sldId id="265" r:id="rId14"/>
    <p:sldId id="264" r:id="rId15"/>
    <p:sldId id="263" r:id="rId16"/>
    <p:sldId id="271" r:id="rId17"/>
    <p:sldId id="262" r:id="rId18"/>
    <p:sldId id="288" r:id="rId19"/>
    <p:sldId id="289" r:id="rId21"/>
    <p:sldId id="274" r:id="rId22"/>
    <p:sldId id="275" r:id="rId23"/>
    <p:sldId id="276" r:id="rId24"/>
    <p:sldId id="277" r:id="rId25"/>
    <p:sldId id="273" r:id="rId26"/>
    <p:sldId id="278" r:id="rId27"/>
    <p:sldId id="281" r:id="rId28"/>
    <p:sldId id="282" r:id="rId29"/>
    <p:sldId id="279" r:id="rId30"/>
    <p:sldId id="280" r:id="rId31"/>
    <p:sldId id="284" r:id="rId32"/>
    <p:sldId id="285" r:id="rId33"/>
    <p:sldId id="286" r:id="rId34"/>
    <p:sldId id="287" r:id="rId35"/>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左：自行车共享回归问题模型对之间的模型性能比较。两个实例子集，其中选择了两个执行模型（M2和M3）生成的预测值过高（粉色）和预测值过低（蓝色）进行进一步研究。右图：</a:t>
            </a:r>
            <a:endParaRPr lang="en-US"/>
          </a:p>
          <a:p>
            <a:endParaRPr lang="en-US"/>
          </a:p>
          <a:p>
            <a:r>
              <a:rPr lang="en-US">
                <a:sym typeface="+mn-ea"/>
              </a:rPr>
              <a:t>按两个实例子集的值分布之间的差异排序的贡献特征。</a:t>
            </a:r>
            <a:endParaRPr lang="en-US"/>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GI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GI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GI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GIF"/><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GIF"/></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 altLang="en-US"/>
              <a:t>What-If Tool</a:t>
            </a:r>
            <a:endParaRPr lang="" altLang="en-US"/>
          </a:p>
        </p:txBody>
      </p:sp>
      <p:sp>
        <p:nvSpPr>
          <p:cNvPr id="3" name="Subtitle 2"/>
          <p:cNvSpPr>
            <a:spLocks noGrp="1"/>
          </p:cNvSpPr>
          <p:nvPr>
            <p:ph type="subTitle" idx="1"/>
          </p:nvPr>
        </p:nvSpPr>
        <p:spPr>
          <a:xfrm>
            <a:off x="1524000" y="4002723"/>
            <a:ext cx="9144000" cy="1655762"/>
          </a:xfrm>
        </p:spPr>
        <p:txBody>
          <a:bodyPr/>
          <a:p>
            <a:r>
              <a:rPr lang="en-US"/>
              <a:t>Interactive Probing of Machine Learning Models</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29565" y="234950"/>
            <a:ext cx="10764520" cy="5736590"/>
          </a:xfrm>
        </p:spPr>
        <p:txBody>
          <a:bodyPr/>
          <a:p>
            <a:pPr indent="0" fontAlgn="auto">
              <a:lnSpc>
                <a:spcPct val="150000"/>
              </a:lnSpc>
            </a:pPr>
            <a:r>
              <a:rPr lang="" altLang="en-US" sz="2400"/>
              <a:t> </a:t>
            </a:r>
            <a:r>
              <a:rPr lang="en-US" sz="2400"/>
              <a:t>编辑数据点并查看模型的性能</a:t>
            </a:r>
            <a:endParaRPr lang="en-US" sz="2400"/>
          </a:p>
          <a:p>
            <a:pPr marL="457200" lvl="1" indent="0" fontAlgn="auto">
              <a:lnSpc>
                <a:spcPct val="150000"/>
              </a:lnSpc>
              <a:buNone/>
            </a:pPr>
            <a:r>
              <a:rPr lang="en-US" sz="2055"/>
              <a:t> 编辑，添加或删除任何选定数据点的特征或特征值，然后运行测试模型性能。或者，复制或上传</a:t>
            </a:r>
            <a:r>
              <a:rPr lang="" altLang="en-US" sz="2055"/>
              <a:t>全新的</a:t>
            </a:r>
            <a:r>
              <a:rPr lang="en-US" sz="2055"/>
              <a:t>示例，以查看其与已加载示例的相对位置。</a:t>
            </a:r>
            <a:endParaRPr lang="en-US" sz="2055"/>
          </a:p>
        </p:txBody>
      </p:sp>
      <p:pic>
        <p:nvPicPr>
          <p:cNvPr id="5" name="Picture 4" descr="1249391102"/>
          <p:cNvPicPr>
            <a:picLocks noChangeAspect="1"/>
          </p:cNvPicPr>
          <p:nvPr/>
        </p:nvPicPr>
        <p:blipFill>
          <a:blip r:embed="rId1"/>
          <a:stretch>
            <a:fillRect/>
          </a:stretch>
        </p:blipFill>
        <p:spPr>
          <a:xfrm>
            <a:off x="7514590" y="1938655"/>
            <a:ext cx="4082415" cy="2329815"/>
          </a:xfrm>
          <a:prstGeom prst="rect">
            <a:avLst/>
          </a:prstGeom>
        </p:spPr>
      </p:pic>
      <p:sp>
        <p:nvSpPr>
          <p:cNvPr id="6" name="Text Box 5"/>
          <p:cNvSpPr txBox="1"/>
          <p:nvPr/>
        </p:nvSpPr>
        <p:spPr>
          <a:xfrm>
            <a:off x="7728585" y="4744085"/>
            <a:ext cx="3701415" cy="1753235"/>
          </a:xfrm>
          <a:prstGeom prst="rect">
            <a:avLst/>
          </a:prstGeom>
          <a:noFill/>
        </p:spPr>
        <p:txBody>
          <a:bodyPr wrap="square" rtlCol="0" anchor="t">
            <a:spAutoFit/>
          </a:bodyPr>
          <a:p>
            <a:pPr fontAlgn="auto">
              <a:lnSpc>
                <a:spcPct val="150000"/>
              </a:lnSpc>
            </a:pPr>
            <a:r>
              <a:rPr lang="en-US"/>
              <a:t>编辑一个数据点，看模型表现如何</a:t>
            </a:r>
            <a:r>
              <a:rPr lang="" altLang="en-US"/>
              <a:t>，</a:t>
            </a:r>
            <a:r>
              <a:rPr lang="en-US"/>
              <a:t>你可以编辑、添加或删除任何选定数据点的特性或特性值，然后运行推断来测试模型性能。</a:t>
            </a:r>
            <a:endParaRPr lang="en-US"/>
          </a:p>
        </p:txBody>
      </p:sp>
      <p:pic>
        <p:nvPicPr>
          <p:cNvPr id="7" name="Picture 6" descr="4"/>
          <p:cNvPicPr>
            <a:picLocks noChangeAspect="1"/>
          </p:cNvPicPr>
          <p:nvPr/>
        </p:nvPicPr>
        <p:blipFill>
          <a:blip r:embed="rId2"/>
          <a:stretch>
            <a:fillRect/>
          </a:stretch>
        </p:blipFill>
        <p:spPr>
          <a:xfrm>
            <a:off x="1799590" y="1929765"/>
            <a:ext cx="4917440" cy="49047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513715" y="256540"/>
            <a:ext cx="11089640" cy="5920740"/>
          </a:xfrm>
        </p:spPr>
        <p:txBody>
          <a:bodyPr/>
          <a:p>
            <a:pPr indent="0" fontAlgn="auto">
              <a:lnSpc>
                <a:spcPct val="150000"/>
              </a:lnSpc>
            </a:pPr>
            <a:r>
              <a:rPr lang="" altLang="en-US"/>
              <a:t> </a:t>
            </a:r>
            <a:r>
              <a:rPr lang="en-US"/>
              <a:t>比较反事实和数据点</a:t>
            </a:r>
            <a:endParaRPr lang="en-US"/>
          </a:p>
          <a:p>
            <a:pPr marL="457200" lvl="1" indent="0" fontAlgn="auto">
              <a:lnSpc>
                <a:spcPct val="150000"/>
              </a:lnSpc>
              <a:buNone/>
            </a:pPr>
            <a:r>
              <a:rPr lang="en-US"/>
              <a:t> 对于任何选定的数据点，找到不同分类中最相似的数据点</a:t>
            </a:r>
            <a:r>
              <a:rPr lang="" altLang="en-US"/>
              <a:t>，</a:t>
            </a:r>
            <a:r>
              <a:rPr lang="en-US"/>
              <a:t>比较它们</a:t>
            </a:r>
            <a:r>
              <a:rPr lang="" altLang="en-US"/>
              <a:t>之间</a:t>
            </a:r>
            <a:r>
              <a:rPr lang="en-US"/>
              <a:t>相似和不同的地方。</a:t>
            </a:r>
            <a:endParaRPr lang="en-US"/>
          </a:p>
        </p:txBody>
      </p:sp>
      <p:pic>
        <p:nvPicPr>
          <p:cNvPr id="5" name="Picture 4" descr="82706342"/>
          <p:cNvPicPr>
            <a:picLocks noChangeAspect="1"/>
          </p:cNvPicPr>
          <p:nvPr/>
        </p:nvPicPr>
        <p:blipFill>
          <a:blip r:embed="rId1"/>
          <a:stretch>
            <a:fillRect/>
          </a:stretch>
        </p:blipFill>
        <p:spPr>
          <a:xfrm>
            <a:off x="1744980" y="2480310"/>
            <a:ext cx="5105400" cy="4006215"/>
          </a:xfrm>
          <a:prstGeom prst="rect">
            <a:avLst/>
          </a:prstGeom>
        </p:spPr>
      </p:pic>
      <p:sp>
        <p:nvSpPr>
          <p:cNvPr id="6" name="Text Box 5"/>
          <p:cNvSpPr txBox="1"/>
          <p:nvPr/>
        </p:nvSpPr>
        <p:spPr>
          <a:xfrm>
            <a:off x="7717155" y="2567305"/>
            <a:ext cx="2842895" cy="2168525"/>
          </a:xfrm>
          <a:prstGeom prst="rect">
            <a:avLst/>
          </a:prstGeom>
          <a:noFill/>
        </p:spPr>
        <p:txBody>
          <a:bodyPr wrap="square" rtlCol="0" anchor="t">
            <a:spAutoFit/>
          </a:bodyPr>
          <a:p>
            <a:pPr fontAlgn="auto">
              <a:lnSpc>
                <a:spcPct val="150000"/>
              </a:lnSpc>
            </a:pPr>
            <a:r>
              <a:rPr lang="en-US"/>
              <a:t>比较数据点与模型预测出不同结果的最相似点。我们将这些点称为</a:t>
            </a:r>
            <a:r>
              <a:rPr lang="en-US">
                <a:solidFill>
                  <a:srgbClr val="FF0000"/>
                </a:solidFill>
              </a:rPr>
              <a:t>“反事实”</a:t>
            </a:r>
            <a:r>
              <a:rPr lang="en-US"/>
              <a:t>（Counterfactuals），可以反映出模型的决策边界。</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38150" y="256540"/>
            <a:ext cx="10915650" cy="5920740"/>
          </a:xfrm>
        </p:spPr>
        <p:txBody>
          <a:bodyPr/>
          <a:p>
            <a:pPr indent="0" fontAlgn="auto">
              <a:lnSpc>
                <a:spcPct val="150000"/>
              </a:lnSpc>
            </a:pPr>
            <a:r>
              <a:rPr lang="" altLang="en-US" sz="2400"/>
              <a:t> </a:t>
            </a:r>
            <a:r>
              <a:rPr lang="en-US" sz="2400"/>
              <a:t>使用特征值</a:t>
            </a:r>
            <a:r>
              <a:rPr lang="" altLang="en-US" sz="2400"/>
              <a:t>分析</a:t>
            </a:r>
            <a:r>
              <a:rPr lang="en-US" sz="2400"/>
              <a:t>模型性能</a:t>
            </a:r>
            <a:endParaRPr lang="en-US" sz="2400"/>
          </a:p>
          <a:p>
            <a:pPr marL="457200" lvl="1" indent="0" fontAlgn="auto">
              <a:lnSpc>
                <a:spcPct val="150000"/>
              </a:lnSpc>
              <a:buNone/>
            </a:pPr>
            <a:r>
              <a:rPr lang="en-US" sz="2055"/>
              <a:t> 自动生成各个</a:t>
            </a:r>
            <a:r>
              <a:rPr lang="" altLang="en-US" sz="2055"/>
              <a:t>特征</a:t>
            </a:r>
            <a:r>
              <a:rPr lang="en-US" sz="2055"/>
              <a:t>的部分</a:t>
            </a:r>
            <a:r>
              <a:rPr lang="" altLang="en-US" sz="2055"/>
              <a:t>依赖</a:t>
            </a:r>
            <a:r>
              <a:rPr lang="en-US" sz="2055"/>
              <a:t>图</a:t>
            </a:r>
            <a:r>
              <a:rPr lang="" altLang="en-US" sz="2055"/>
              <a:t>，</a:t>
            </a:r>
            <a:r>
              <a:rPr lang="en-US" sz="2055"/>
              <a:t>显示了推断结果在其不同有效值上的变化。</a:t>
            </a:r>
            <a:endParaRPr lang="en-US" sz="2055"/>
          </a:p>
        </p:txBody>
      </p:sp>
      <p:pic>
        <p:nvPicPr>
          <p:cNvPr id="5" name="Picture 4" descr="1390200666"/>
          <p:cNvPicPr>
            <a:picLocks noChangeAspect="1"/>
          </p:cNvPicPr>
          <p:nvPr/>
        </p:nvPicPr>
        <p:blipFill>
          <a:blip r:embed="rId1"/>
          <a:stretch>
            <a:fillRect/>
          </a:stretch>
        </p:blipFill>
        <p:spPr>
          <a:xfrm>
            <a:off x="8200390" y="1743710"/>
            <a:ext cx="3153410" cy="2397760"/>
          </a:xfrm>
          <a:prstGeom prst="rect">
            <a:avLst/>
          </a:prstGeom>
        </p:spPr>
      </p:pic>
      <p:sp>
        <p:nvSpPr>
          <p:cNvPr id="6" name="Text Box 5"/>
          <p:cNvSpPr txBox="1"/>
          <p:nvPr/>
        </p:nvSpPr>
        <p:spPr>
          <a:xfrm>
            <a:off x="8050530" y="4492625"/>
            <a:ext cx="3452495" cy="1753235"/>
          </a:xfrm>
          <a:prstGeom prst="rect">
            <a:avLst/>
          </a:prstGeom>
          <a:noFill/>
        </p:spPr>
        <p:txBody>
          <a:bodyPr wrap="square" rtlCol="0" anchor="t">
            <a:spAutoFit/>
          </a:bodyPr>
          <a:p>
            <a:pPr marL="285750" indent="-285750" fontAlgn="auto">
              <a:lnSpc>
                <a:spcPct val="150000"/>
              </a:lnSpc>
              <a:buFont typeface="Arial" panose="020B0604020202020204" pitchFamily="34" charset="0"/>
              <a:buChar char="•"/>
            </a:pPr>
            <a:r>
              <a:rPr lang="en-US"/>
              <a:t>发掘单个特征的效果</a:t>
            </a:r>
            <a:endParaRPr lang="en-US"/>
          </a:p>
          <a:p>
            <a:pPr fontAlgn="auto">
              <a:lnSpc>
                <a:spcPct val="150000"/>
              </a:lnSpc>
            </a:pPr>
            <a:r>
              <a:rPr lang="en-US"/>
              <a:t>可以用来探索为选中数据点中的单个特征自动生成的图，显示特征有效值不同时推断结果的变化。</a:t>
            </a:r>
            <a:endParaRPr lang="en-US"/>
          </a:p>
        </p:txBody>
      </p:sp>
      <p:pic>
        <p:nvPicPr>
          <p:cNvPr id="7" name="Picture 6" descr="6"/>
          <p:cNvPicPr>
            <a:picLocks noChangeAspect="1"/>
          </p:cNvPicPr>
          <p:nvPr/>
        </p:nvPicPr>
        <p:blipFill>
          <a:blip r:embed="rId2"/>
          <a:stretch>
            <a:fillRect/>
          </a:stretch>
        </p:blipFill>
        <p:spPr>
          <a:xfrm>
            <a:off x="1424305" y="1591945"/>
            <a:ext cx="6052185" cy="51600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589915" y="364490"/>
            <a:ext cx="10763885" cy="5812790"/>
          </a:xfrm>
        </p:spPr>
        <p:txBody>
          <a:bodyPr/>
          <a:p>
            <a:pPr indent="0" fontAlgn="auto">
              <a:lnSpc>
                <a:spcPct val="150000"/>
              </a:lnSpc>
            </a:pPr>
            <a:r>
              <a:rPr lang="" altLang="en-US" sz="2400"/>
              <a:t> </a:t>
            </a:r>
            <a:r>
              <a:rPr lang="en-US" sz="2400"/>
              <a:t>使用混淆矩阵和ROC曲线进行实验</a:t>
            </a:r>
            <a:endParaRPr lang="en-US" sz="2400"/>
          </a:p>
          <a:p>
            <a:pPr marL="457200" lvl="1" indent="0" fontAlgn="auto">
              <a:lnSpc>
                <a:spcPct val="150000"/>
              </a:lnSpc>
              <a:buNone/>
            </a:pPr>
            <a:r>
              <a:rPr lang="en-US" sz="2055"/>
              <a:t>在二</a:t>
            </a:r>
            <a:r>
              <a:rPr lang="" altLang="en-US" sz="2055"/>
              <a:t>分类</a:t>
            </a:r>
            <a:r>
              <a:rPr lang="en-US" sz="2055"/>
              <a:t>模型中交互地测试</a:t>
            </a:r>
            <a:r>
              <a:rPr lang="" altLang="en-US" sz="2055"/>
              <a:t>threshold</a:t>
            </a:r>
            <a:r>
              <a:rPr lang="en-US" sz="2055"/>
              <a:t>和</a:t>
            </a:r>
            <a:r>
              <a:rPr lang="" altLang="en-US" sz="2055"/>
              <a:t>cost ratios</a:t>
            </a:r>
            <a:r>
              <a:rPr lang="en-US" sz="2055"/>
              <a:t>。将结果作为ROC曲线和数值混淆矩阵进行观察。</a:t>
            </a:r>
            <a:endParaRPr lang="en-US" sz="2055"/>
          </a:p>
        </p:txBody>
      </p:sp>
      <p:pic>
        <p:nvPicPr>
          <p:cNvPr id="5" name="Picture 4" descr="12308308"/>
          <p:cNvPicPr>
            <a:picLocks noChangeAspect="1"/>
          </p:cNvPicPr>
          <p:nvPr/>
        </p:nvPicPr>
        <p:blipFill>
          <a:blip r:embed="rId1"/>
          <a:stretch>
            <a:fillRect/>
          </a:stretch>
        </p:blipFill>
        <p:spPr>
          <a:xfrm>
            <a:off x="7980680" y="1913255"/>
            <a:ext cx="3373120" cy="2555240"/>
          </a:xfrm>
          <a:prstGeom prst="rect">
            <a:avLst/>
          </a:prstGeom>
        </p:spPr>
      </p:pic>
      <p:sp>
        <p:nvSpPr>
          <p:cNvPr id="6" name="Text Box 5"/>
          <p:cNvSpPr txBox="1"/>
          <p:nvPr/>
        </p:nvSpPr>
        <p:spPr>
          <a:xfrm>
            <a:off x="7981315" y="4901565"/>
            <a:ext cx="3509645" cy="1753235"/>
          </a:xfrm>
          <a:prstGeom prst="rect">
            <a:avLst/>
          </a:prstGeom>
          <a:noFill/>
        </p:spPr>
        <p:txBody>
          <a:bodyPr wrap="square" rtlCol="0" anchor="t">
            <a:spAutoFit/>
          </a:bodyPr>
          <a:p>
            <a:pPr fontAlgn="auto">
              <a:lnSpc>
                <a:spcPct val="150000"/>
              </a:lnSpc>
            </a:pPr>
            <a:r>
              <a:rPr lang="en-US"/>
              <a:t>对于包含描述真实标签特性的二分类模型和示例，使用阈值、ROC曲线、数值混淆矩阵和成本比交互式地探索模型性能。</a:t>
            </a:r>
            <a:endParaRPr lang="en-US"/>
          </a:p>
        </p:txBody>
      </p:sp>
      <p:pic>
        <p:nvPicPr>
          <p:cNvPr id="7" name="Picture 6" descr="7"/>
          <p:cNvPicPr>
            <a:picLocks noChangeAspect="1"/>
          </p:cNvPicPr>
          <p:nvPr/>
        </p:nvPicPr>
        <p:blipFill>
          <a:blip r:embed="rId2"/>
          <a:stretch>
            <a:fillRect/>
          </a:stretch>
        </p:blipFill>
        <p:spPr>
          <a:xfrm>
            <a:off x="1308735" y="2015490"/>
            <a:ext cx="5564505" cy="48145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40995" y="396875"/>
            <a:ext cx="11511280" cy="5780405"/>
          </a:xfrm>
        </p:spPr>
        <p:txBody>
          <a:bodyPr/>
          <a:p>
            <a:pPr indent="0" fontAlgn="auto">
              <a:lnSpc>
                <a:spcPct val="150000"/>
              </a:lnSpc>
            </a:pPr>
            <a:r>
              <a:rPr lang="" altLang="en-US" sz="2400"/>
              <a:t> </a:t>
            </a:r>
            <a:r>
              <a:rPr lang="en-US" sz="2400"/>
              <a:t>测试算法公平性约束</a:t>
            </a:r>
            <a:endParaRPr lang="en-US" sz="2400"/>
          </a:p>
          <a:p>
            <a:pPr marL="457200" lvl="1" indent="0" fontAlgn="auto">
              <a:lnSpc>
                <a:spcPct val="150000"/>
              </a:lnSpc>
              <a:buNone/>
            </a:pPr>
            <a:r>
              <a:rPr lang="en-US" sz="2055"/>
              <a:t> 检查预设算法公平性约束的影响，例如</a:t>
            </a:r>
            <a:r>
              <a:rPr lang="" altLang="en-US" sz="2055"/>
              <a:t>二分类模型中的</a:t>
            </a:r>
            <a:r>
              <a:rPr lang="en-US" sz="2055"/>
              <a:t>机会均等。通过将数据集划分为有意义的子</a:t>
            </a:r>
            <a:r>
              <a:rPr lang="" altLang="en-US" sz="2055"/>
              <a:t>集</a:t>
            </a:r>
            <a:r>
              <a:rPr lang="en-US" sz="2055"/>
              <a:t>来更深入地分析。</a:t>
            </a:r>
            <a:r>
              <a:rPr lang="en-US"/>
              <a:t> </a:t>
            </a:r>
            <a:endParaRPr lang="en-US"/>
          </a:p>
          <a:p>
            <a:endParaRPr lang="en-US"/>
          </a:p>
        </p:txBody>
      </p:sp>
      <p:pic>
        <p:nvPicPr>
          <p:cNvPr id="5" name="Picture 4" descr="1759359993"/>
          <p:cNvPicPr>
            <a:picLocks noChangeAspect="1"/>
          </p:cNvPicPr>
          <p:nvPr/>
        </p:nvPicPr>
        <p:blipFill>
          <a:blip r:embed="rId1"/>
          <a:stretch>
            <a:fillRect/>
          </a:stretch>
        </p:blipFill>
        <p:spPr>
          <a:xfrm>
            <a:off x="877570" y="2321560"/>
            <a:ext cx="4340860" cy="3367405"/>
          </a:xfrm>
          <a:prstGeom prst="rect">
            <a:avLst/>
          </a:prstGeom>
        </p:spPr>
      </p:pic>
      <p:pic>
        <p:nvPicPr>
          <p:cNvPr id="8" name="Picture 7" descr="1933099507"/>
          <p:cNvPicPr>
            <a:picLocks noChangeAspect="1"/>
          </p:cNvPicPr>
          <p:nvPr/>
        </p:nvPicPr>
        <p:blipFill>
          <a:blip r:embed="rId2"/>
          <a:stretch>
            <a:fillRect/>
          </a:stretch>
        </p:blipFill>
        <p:spPr>
          <a:xfrm>
            <a:off x="5585460" y="2172335"/>
            <a:ext cx="6428740" cy="36664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1524000" y="905828"/>
            <a:ext cx="9144000" cy="2387600"/>
          </a:xfrm>
        </p:spPr>
        <p:txBody>
          <a:bodyPr/>
          <a:p>
            <a:r>
              <a:rPr lang="" altLang="en-US" sz="6600"/>
              <a:t>Manifold</a:t>
            </a:r>
            <a:endParaRPr lang="" altLang="en-US" sz="6600"/>
          </a:p>
        </p:txBody>
      </p:sp>
      <p:sp>
        <p:nvSpPr>
          <p:cNvPr id="3" name="Subtitle 2"/>
          <p:cNvSpPr>
            <a:spLocks noGrp="1"/>
          </p:cNvSpPr>
          <p:nvPr>
            <p:ph type="subTitle" idx="1"/>
          </p:nvPr>
        </p:nvSpPr>
        <p:spPr/>
        <p:txBody>
          <a:bodyPr/>
          <a:p>
            <a:r>
              <a:rPr lang="en-US"/>
              <a:t>A Model-Agnostic Visual Debugging Tool </a:t>
            </a:r>
            <a:endParaRPr lang="en-US"/>
          </a:p>
          <a:p>
            <a:r>
              <a:rPr lang="en-US"/>
              <a:t>for Machine Learning at Uber</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545465" y="732155"/>
            <a:ext cx="11241405" cy="5445125"/>
          </a:xfrm>
        </p:spPr>
        <p:txBody>
          <a:bodyPr>
            <a:noAutofit/>
          </a:bodyPr>
          <a:p>
            <a:pPr fontAlgn="auto">
              <a:lnSpc>
                <a:spcPct val="150000"/>
              </a:lnSpc>
            </a:pPr>
            <a:r>
              <a:rPr lang="en-US" sz="2400"/>
              <a:t>为了获得最佳结果，我们投入大量资源来开发准确的预测ML模型。实际上通常将20％的精力用于建立初始工作模型，而80％的精力则用于改进ML模型开发的</a:t>
            </a:r>
            <a:r>
              <a:rPr lang="en-US" sz="2400">
                <a:solidFill>
                  <a:srgbClr val="FF0000"/>
                </a:solidFill>
              </a:rPr>
              <a:t>2/8拆分规则</a:t>
            </a:r>
            <a:r>
              <a:rPr lang="en-US" sz="2400"/>
              <a:t>的模型性能。</a:t>
            </a:r>
            <a:endParaRPr lang="en-US" sz="2400"/>
          </a:p>
          <a:p>
            <a:pPr fontAlgn="auto">
              <a:lnSpc>
                <a:spcPct val="150000"/>
              </a:lnSpc>
            </a:pPr>
            <a:r>
              <a:rPr lang="en-US" sz="2400"/>
              <a:t>传统上开发模型时，使用汇总得分（例如对数损失，曲线下面积（AUC）和平均绝对误差（MAE））来评估每个候选模型。</a:t>
            </a:r>
            <a:r>
              <a:rPr lang="" altLang="en-US" sz="2400"/>
              <a:t>通常关注特定模型的内部逻辑，</a:t>
            </a:r>
            <a:r>
              <a:rPr lang="en-US" sz="2400"/>
              <a:t>因此，模型构建者在确定如何改进其模型时倾向于依靠</a:t>
            </a:r>
            <a:r>
              <a:rPr lang="en-US" sz="2400">
                <a:solidFill>
                  <a:srgbClr val="FF0000"/>
                </a:solidFill>
              </a:rPr>
              <a:t>反复试验</a:t>
            </a:r>
            <a:r>
              <a:rPr lang="en-US" sz="2400"/>
              <a:t>。</a:t>
            </a:r>
            <a:endParaRPr lang="en-US" sz="2000"/>
          </a:p>
          <a:p>
            <a:pPr fontAlgn="auto">
              <a:lnSpc>
                <a:spcPct val="150000"/>
              </a:lnSpc>
            </a:pPr>
            <a:endParaRPr lang="en-US" sz="2000"/>
          </a:p>
          <a:p>
            <a:pPr fontAlgn="auto">
              <a:lnSpc>
                <a:spcPct val="150000"/>
              </a:lnSpc>
            </a:pPr>
            <a:r>
              <a:rPr lang="en-US" sz="2400"/>
              <a:t>为了使模型迭代过程更明智和可操作，开发了Manifold</a:t>
            </a:r>
            <a:r>
              <a:rPr lang="" altLang="en-US" sz="2400"/>
              <a:t>-</a:t>
            </a:r>
            <a:r>
              <a:rPr lang="en-US" sz="2400">
                <a:solidFill>
                  <a:srgbClr val="FF0000"/>
                </a:solidFill>
              </a:rPr>
              <a:t>Uber内部模型不可知的可视化工具</a:t>
            </a:r>
            <a:r>
              <a:rPr lang="en-US" sz="2400"/>
              <a:t>，</a:t>
            </a:r>
            <a:r>
              <a:rPr lang="" altLang="en-US" sz="2400"/>
              <a:t>用一个更透明和互动的方式来支持</a:t>
            </a:r>
            <a:r>
              <a:rPr lang="" altLang="en-US" sz="2400">
                <a:solidFill>
                  <a:srgbClr val="FF0000"/>
                </a:solidFill>
              </a:rPr>
              <a:t>解释，调试和比较机器学习模型</a:t>
            </a:r>
            <a:r>
              <a:rPr lang="en-US" sz="2400"/>
              <a:t>。</a:t>
            </a:r>
            <a:endParaRPr lang="en-US"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1"/>
          <p:cNvPicPr>
            <a:picLocks noChangeAspect="1"/>
          </p:cNvPicPr>
          <p:nvPr>
            <p:ph idx="1"/>
          </p:nvPr>
        </p:nvPicPr>
        <p:blipFill>
          <a:blip r:embed="rId1"/>
          <a:stretch>
            <a:fillRect/>
          </a:stretch>
        </p:blipFill>
        <p:spPr>
          <a:xfrm>
            <a:off x="527685" y="928370"/>
            <a:ext cx="7366635" cy="5233035"/>
          </a:xfrm>
          <a:prstGeom prst="rect">
            <a:avLst/>
          </a:prstGeom>
        </p:spPr>
      </p:pic>
      <p:sp>
        <p:nvSpPr>
          <p:cNvPr id="6" name="Text Box 5"/>
          <p:cNvSpPr txBox="1"/>
          <p:nvPr/>
        </p:nvSpPr>
        <p:spPr>
          <a:xfrm>
            <a:off x="8113395" y="1112520"/>
            <a:ext cx="3793490" cy="5169535"/>
          </a:xfrm>
          <a:prstGeom prst="rect">
            <a:avLst/>
          </a:prstGeom>
          <a:noFill/>
        </p:spPr>
        <p:txBody>
          <a:bodyPr wrap="square" rtlCol="0" anchor="t">
            <a:spAutoFit/>
          </a:bodyPr>
          <a:p>
            <a:pPr fontAlgn="auto">
              <a:lnSpc>
                <a:spcPct val="150000"/>
              </a:lnSpc>
            </a:pPr>
            <a:r>
              <a:rPr lang="en-US" sz="2000">
                <a:sym typeface="+mn-ea"/>
              </a:rPr>
              <a:t>利用</a:t>
            </a:r>
            <a:r>
              <a:rPr lang="en-US" sz="2000">
                <a:solidFill>
                  <a:srgbClr val="FF0000"/>
                </a:solidFill>
                <a:sym typeface="+mn-ea"/>
              </a:rPr>
              <a:t>可视化分析技术</a:t>
            </a:r>
            <a:r>
              <a:rPr lang="en-US" sz="2000">
                <a:sym typeface="+mn-ea"/>
              </a:rPr>
              <a:t>，Manifold可</a:t>
            </a:r>
            <a:r>
              <a:rPr lang="en-US" altLang="en-US" sz="2000">
                <a:sym typeface="+mn-ea"/>
              </a:rPr>
              <a:t>支持</a:t>
            </a:r>
            <a:r>
              <a:rPr lang="en-US" sz="2000">
                <a:sym typeface="+mn-ea"/>
              </a:rPr>
              <a:t>查看整体摘要指标之外的内容，以检测</a:t>
            </a:r>
            <a:r>
              <a:rPr lang="en-US" sz="2000">
                <a:solidFill>
                  <a:srgbClr val="FF0000"/>
                </a:solidFill>
                <a:sym typeface="+mn-ea"/>
              </a:rPr>
              <a:t>模型不准确预测的数据子集</a:t>
            </a:r>
            <a:r>
              <a:rPr lang="en-US" sz="2000">
                <a:sym typeface="+mn-ea"/>
              </a:rPr>
              <a:t>。流形还通过显示性能较好和较差的数据子集之间的</a:t>
            </a:r>
            <a:r>
              <a:rPr lang="en-US" sz="2000">
                <a:solidFill>
                  <a:srgbClr val="FF0000"/>
                </a:solidFill>
                <a:sym typeface="+mn-ea"/>
              </a:rPr>
              <a:t>特征分布差异</a:t>
            </a:r>
            <a:r>
              <a:rPr lang="en-US" sz="2000">
                <a:sym typeface="+mn-ea"/>
              </a:rPr>
              <a:t>来解释模型性能不佳的潜在原因。此外，它可以显示几个候选模型对于每个数据子集</a:t>
            </a:r>
            <a:r>
              <a:rPr lang="en-US" sz="2000">
                <a:solidFill>
                  <a:srgbClr val="FF0000"/>
                </a:solidFill>
                <a:sym typeface="+mn-ea"/>
              </a:rPr>
              <a:t>如何具有不同的预测精度</a:t>
            </a:r>
            <a:r>
              <a:rPr lang="en-US" sz="2000">
                <a:sym typeface="+mn-ea"/>
              </a:rPr>
              <a:t>，从而为模型组合之类的高级处理提供了依据。</a:t>
            </a:r>
            <a:endParaRPr lang="en-US" sz="200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1102961028"/>
          <p:cNvPicPr>
            <a:picLocks noChangeAspect="1"/>
          </p:cNvPicPr>
          <p:nvPr>
            <p:ph idx="1"/>
          </p:nvPr>
        </p:nvPicPr>
        <p:blipFill>
          <a:blip r:embed="rId1"/>
          <a:stretch>
            <a:fillRect/>
          </a:stretch>
        </p:blipFill>
        <p:spPr>
          <a:xfrm>
            <a:off x="436880" y="956310"/>
            <a:ext cx="10888980" cy="3634105"/>
          </a:xfrm>
          <a:prstGeom prst="rect">
            <a:avLst/>
          </a:prstGeom>
        </p:spPr>
      </p:pic>
      <p:sp>
        <p:nvSpPr>
          <p:cNvPr id="5" name="Text Box 4"/>
          <p:cNvSpPr txBox="1"/>
          <p:nvPr/>
        </p:nvSpPr>
        <p:spPr>
          <a:xfrm>
            <a:off x="645795" y="364490"/>
            <a:ext cx="9260840" cy="460375"/>
          </a:xfrm>
          <a:prstGeom prst="rect">
            <a:avLst/>
          </a:prstGeom>
          <a:noFill/>
        </p:spPr>
        <p:txBody>
          <a:bodyPr wrap="square" rtlCol="0" anchor="t">
            <a:spAutoFit/>
          </a:bodyPr>
          <a:p>
            <a:r>
              <a:rPr lang="en-US" altLang="en-US" sz="2400">
                <a:sym typeface="+mn-ea"/>
              </a:rPr>
              <a:t>工作流程涉及三个阶段:检查( </a:t>
            </a:r>
            <a:r>
              <a:rPr lang="en-US" altLang="en-US" sz="2400">
                <a:solidFill>
                  <a:srgbClr val="FF0000"/>
                </a:solidFill>
                <a:sym typeface="+mn-ea"/>
              </a:rPr>
              <a:t>假设</a:t>
            </a:r>
            <a:r>
              <a:rPr lang="en-US" altLang="en-US" sz="2400">
                <a:sym typeface="+mn-ea"/>
              </a:rPr>
              <a:t>），解释( </a:t>
            </a:r>
            <a:r>
              <a:rPr lang="en-US" altLang="en-US" sz="2400">
                <a:solidFill>
                  <a:srgbClr val="FF0000"/>
                </a:solidFill>
                <a:sym typeface="+mn-ea"/>
              </a:rPr>
              <a:t>推理</a:t>
            </a:r>
            <a:r>
              <a:rPr lang="en-US" altLang="en-US" sz="2400">
                <a:sym typeface="+mn-ea"/>
              </a:rPr>
              <a:t>），细化( </a:t>
            </a:r>
            <a:r>
              <a:rPr lang="en-US" altLang="en-US" sz="2400">
                <a:solidFill>
                  <a:srgbClr val="FF0000"/>
                </a:solidFill>
                <a:sym typeface="+mn-ea"/>
              </a:rPr>
              <a:t>验证</a:t>
            </a:r>
            <a:r>
              <a:rPr lang="en-US" altLang="en-US" sz="2400">
                <a:sym typeface="+mn-ea"/>
              </a:rPr>
              <a:t>）。</a:t>
            </a:r>
            <a:endParaRPr lang="en-US" altLang="en-US" sz="2400">
              <a:sym typeface="+mn-ea"/>
            </a:endParaRPr>
          </a:p>
        </p:txBody>
      </p:sp>
      <p:sp>
        <p:nvSpPr>
          <p:cNvPr id="6" name="Text Box 5"/>
          <p:cNvSpPr txBox="1"/>
          <p:nvPr/>
        </p:nvSpPr>
        <p:spPr>
          <a:xfrm>
            <a:off x="645795" y="4722495"/>
            <a:ext cx="10471785" cy="1753235"/>
          </a:xfrm>
          <a:prstGeom prst="rect">
            <a:avLst/>
          </a:prstGeom>
          <a:noFill/>
        </p:spPr>
        <p:txBody>
          <a:bodyPr wrap="square" rtlCol="0" anchor="t">
            <a:spAutoFit/>
          </a:bodyPr>
          <a:p>
            <a:pPr fontAlgn="auto">
              <a:lnSpc>
                <a:spcPct val="150000"/>
              </a:lnSpc>
            </a:pPr>
            <a:r>
              <a:rPr lang="en-US"/>
              <a:t>检验（假设）</a:t>
            </a:r>
            <a:r>
              <a:rPr lang="" altLang="en-US"/>
              <a:t>:   </a:t>
            </a:r>
            <a:r>
              <a:rPr lang="en-US"/>
              <a:t>当用户设计一个模型并比较该模型与其他模型的结果时，分析过程的入口。</a:t>
            </a:r>
            <a:endParaRPr lang="en-US"/>
          </a:p>
          <a:p>
            <a:pPr fontAlgn="auto">
              <a:lnSpc>
                <a:spcPct val="150000"/>
              </a:lnSpc>
            </a:pPr>
            <a:r>
              <a:rPr lang="en-US"/>
              <a:t>解释（推理）：用户可以在实例级或</a:t>
            </a:r>
            <a:r>
              <a:rPr lang="" altLang="en-US"/>
              <a:t>特征</a:t>
            </a:r>
            <a:r>
              <a:rPr lang="en-US"/>
              <a:t>级访问可能解释的详细信息。比较分析是一个重要的研究内容。</a:t>
            </a:r>
            <a:endParaRPr lang="en-US"/>
          </a:p>
          <a:p>
            <a:pPr fontAlgn="auto">
              <a:lnSpc>
                <a:spcPct val="150000"/>
              </a:lnSpc>
            </a:pPr>
            <a:r>
              <a:rPr lang="en-US"/>
              <a:t>精化（验证）：在这个阶段，用户试图通过将从解释中提取的知识编码到模型中并测试性能来验证从上一阶段生成的解释。</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Header-1"/>
          <p:cNvPicPr>
            <a:picLocks noChangeAspect="1"/>
          </p:cNvPicPr>
          <p:nvPr>
            <p:ph idx="1"/>
          </p:nvPr>
        </p:nvPicPr>
        <p:blipFill>
          <a:blip r:embed="rId1"/>
          <a:stretch>
            <a:fillRect/>
          </a:stretch>
        </p:blipFill>
        <p:spPr>
          <a:xfrm>
            <a:off x="849630" y="2033270"/>
            <a:ext cx="10789285" cy="4623435"/>
          </a:xfrm>
          <a:prstGeom prst="rect">
            <a:avLst/>
          </a:prstGeom>
        </p:spPr>
      </p:pic>
      <p:sp>
        <p:nvSpPr>
          <p:cNvPr id="5" name="Text Box 4"/>
          <p:cNvSpPr txBox="1"/>
          <p:nvPr/>
        </p:nvSpPr>
        <p:spPr>
          <a:xfrm>
            <a:off x="351790" y="435610"/>
            <a:ext cx="11112500" cy="1476375"/>
          </a:xfrm>
          <a:prstGeom prst="rect">
            <a:avLst/>
          </a:prstGeom>
          <a:noFill/>
        </p:spPr>
        <p:txBody>
          <a:bodyPr wrap="square" rtlCol="0" anchor="t">
            <a:spAutoFit/>
          </a:bodyPr>
          <a:p>
            <a:pPr lvl="1" indent="0" fontAlgn="auto">
              <a:lnSpc>
                <a:spcPct val="150000"/>
              </a:lnSpc>
              <a:buNone/>
            </a:pPr>
            <a:r>
              <a:rPr lang="en-US" altLang="en-US" sz="2000">
                <a:sym typeface="+mn-ea"/>
              </a:rPr>
              <a:t>Manifold</a:t>
            </a:r>
            <a:r>
              <a:rPr lang="en-US" sz="2000">
                <a:sym typeface="+mn-ea"/>
              </a:rPr>
              <a:t>的界面由两个协调的可视化组成：</a:t>
            </a:r>
            <a:r>
              <a:rPr lang="en-US" altLang="en-US" sz="2000">
                <a:solidFill>
                  <a:srgbClr val="FF0000"/>
                </a:solidFill>
                <a:sym typeface="+mn-ea"/>
              </a:rPr>
              <a:t>模型性能比较视图:</a:t>
            </a:r>
            <a:r>
              <a:rPr lang="en-US" altLang="en-US" sz="2000">
                <a:sym typeface="+mn-ea"/>
              </a:rPr>
              <a:t>提供模型对之间的</a:t>
            </a:r>
            <a:r>
              <a:rPr lang="" altLang="en-US" sz="2000">
                <a:sym typeface="+mn-ea"/>
              </a:rPr>
              <a:t>可视化</a:t>
            </a:r>
            <a:r>
              <a:rPr lang="en-US" altLang="en-US" sz="2000">
                <a:sym typeface="+mn-ea"/>
              </a:rPr>
              <a:t>比较</a:t>
            </a:r>
            <a:br>
              <a:rPr lang="en-US" altLang="en-US" sz="2000">
                <a:sym typeface="+mn-ea"/>
              </a:rPr>
            </a:br>
            <a:r>
              <a:rPr lang="en-US" altLang="en-US" sz="2000">
                <a:solidFill>
                  <a:srgbClr val="FF0000"/>
                </a:solidFill>
                <a:sym typeface="+mn-ea"/>
              </a:rPr>
              <a:t>局部特征解释视图:</a:t>
            </a:r>
            <a:r>
              <a:rPr lang="en-US" altLang="en-US" sz="2000">
                <a:sym typeface="+mn-ea"/>
              </a:rPr>
              <a:t>显示用户定义子集之间的特征比较，并提供特征分布的相似性度量，用户可根据多个指标进行排序，以识别不同子集中最具有可解释性的特征。</a:t>
            </a:r>
            <a:endParaRPr lang="en-US" altLang="en-US" sz="200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513715" y="516255"/>
            <a:ext cx="10840085" cy="5661025"/>
          </a:xfrm>
        </p:spPr>
        <p:txBody>
          <a:bodyPr>
            <a:normAutofit fontScale="90000"/>
          </a:bodyPr>
          <a:p>
            <a:pPr fontAlgn="auto">
              <a:lnSpc>
                <a:spcPct val="150000"/>
              </a:lnSpc>
            </a:pPr>
            <a:r>
              <a:rPr lang="" altLang="en-US"/>
              <a:t>假设工具，</a:t>
            </a:r>
            <a:r>
              <a:rPr lang="" altLang="en-US">
                <a:solidFill>
                  <a:srgbClr val="FF0000"/>
                </a:solidFill>
              </a:rPr>
              <a:t>与模型无关的交互式可视化分析工具</a:t>
            </a:r>
            <a:r>
              <a:rPr lang="" altLang="en-US"/>
              <a:t>，</a:t>
            </a:r>
            <a:r>
              <a:rPr lang="en-US" altLang="en-US">
                <a:sym typeface="+mn-ea"/>
              </a:rPr>
              <a:t>支持各种数据和模型类型。该工具支持局部(分析单个数据点上的决策）和全局(理解整个数据集上的模型行为）模型理解任务。</a:t>
            </a:r>
            <a:endParaRPr lang="" altLang="en-US"/>
          </a:p>
          <a:p>
            <a:pPr fontAlgn="auto">
              <a:lnSpc>
                <a:spcPct val="150000"/>
              </a:lnSpc>
            </a:pPr>
            <a:r>
              <a:rPr lang="" altLang="en-US"/>
              <a:t>主要是两个研究，机器学习</a:t>
            </a:r>
            <a:r>
              <a:rPr lang="" altLang="en-US">
                <a:solidFill>
                  <a:srgbClr val="FF0000"/>
                </a:solidFill>
              </a:rPr>
              <a:t>模型理解框架</a:t>
            </a:r>
            <a:r>
              <a:rPr lang="" altLang="en-US"/>
              <a:t>和灵活的</a:t>
            </a:r>
            <a:r>
              <a:rPr lang="" altLang="en-US">
                <a:solidFill>
                  <a:srgbClr val="FF0000"/>
                </a:solidFill>
              </a:rPr>
              <a:t>可视化平台</a:t>
            </a:r>
            <a:r>
              <a:rPr lang="" altLang="en-US"/>
              <a:t>，可作为tensorboard一部分使用，作为tensorflow机器学习框架的前端，也可在jupyter和colabratory notebooks中使用。</a:t>
            </a:r>
            <a:endParaRPr lang="" altLang="en-US"/>
          </a:p>
          <a:p>
            <a:pPr fontAlgn="auto">
              <a:lnSpc>
                <a:spcPct val="150000"/>
              </a:lnSpc>
            </a:pPr>
            <a:r>
              <a:rPr lang="" altLang="en-US"/>
              <a:t>通过可视化界面支持</a:t>
            </a:r>
            <a:r>
              <a:rPr lang="" altLang="en-US">
                <a:solidFill>
                  <a:srgbClr val="FF0000"/>
                </a:solidFill>
              </a:rPr>
              <a:t>假设迭代搜索</a:t>
            </a:r>
            <a:r>
              <a:rPr lang="" altLang="en-US"/>
              <a:t>，可支持</a:t>
            </a:r>
            <a:r>
              <a:rPr lang="" altLang="en-US">
                <a:solidFill>
                  <a:srgbClr val="FF0000"/>
                </a:solidFill>
              </a:rPr>
              <a:t>反事实推理</a:t>
            </a:r>
            <a:r>
              <a:rPr lang="" altLang="en-US"/>
              <a:t>，探索数据点的变化如何影响预测，模拟不同的实例以查看</a:t>
            </a:r>
            <a:r>
              <a:rPr lang="" altLang="en-US">
                <a:solidFill>
                  <a:srgbClr val="FF0000"/>
                </a:solidFill>
              </a:rPr>
              <a:t>模型的行为</a:t>
            </a:r>
            <a:r>
              <a:rPr lang="" altLang="en-US"/>
              <a:t>，支持输入数据和模型性能的灵活可视化。</a:t>
            </a:r>
            <a:endParaRPr lang="" altLang="en-US"/>
          </a:p>
          <a:p>
            <a:endParaRPr lang=""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557530" y="374650"/>
            <a:ext cx="10796270" cy="5802630"/>
          </a:xfrm>
        </p:spPr>
        <p:txBody>
          <a:bodyPr/>
          <a:p>
            <a:pPr fontAlgn="auto">
              <a:lnSpc>
                <a:spcPct val="150000"/>
              </a:lnSpc>
            </a:pPr>
            <a:r>
              <a:rPr lang="en-US" sz="2400">
                <a:solidFill>
                  <a:srgbClr val="FF0000"/>
                </a:solidFill>
              </a:rPr>
              <a:t>性能比较视图</a:t>
            </a:r>
            <a:r>
              <a:rPr lang="en-US" sz="2400"/>
              <a:t>由带有小提琴编码的多路绘图组成，可比较模型和数据段之间的性能。</a:t>
            </a:r>
            <a:endParaRPr lang="en-US" sz="2400"/>
          </a:p>
        </p:txBody>
      </p:sp>
      <p:pic>
        <p:nvPicPr>
          <p:cNvPr id="4" name="Picture 3" descr="image10-1"/>
          <p:cNvPicPr>
            <a:picLocks noChangeAspect="1"/>
          </p:cNvPicPr>
          <p:nvPr/>
        </p:nvPicPr>
        <p:blipFill>
          <a:blip r:embed="rId1"/>
          <a:stretch>
            <a:fillRect/>
          </a:stretch>
        </p:blipFill>
        <p:spPr>
          <a:xfrm>
            <a:off x="1682115" y="1717040"/>
            <a:ext cx="9037320" cy="3759835"/>
          </a:xfrm>
          <a:prstGeom prst="rect">
            <a:avLst/>
          </a:prstGeom>
        </p:spPr>
      </p:pic>
      <p:sp>
        <p:nvSpPr>
          <p:cNvPr id="5" name="Text Box 4"/>
          <p:cNvSpPr txBox="1"/>
          <p:nvPr/>
        </p:nvSpPr>
        <p:spPr>
          <a:xfrm>
            <a:off x="698500" y="5734685"/>
            <a:ext cx="10795000" cy="922020"/>
          </a:xfrm>
          <a:prstGeom prst="rect">
            <a:avLst/>
          </a:prstGeom>
          <a:noFill/>
        </p:spPr>
        <p:txBody>
          <a:bodyPr wrap="square" rtlCol="0" anchor="t">
            <a:spAutoFit/>
          </a:bodyPr>
          <a:p>
            <a:pPr fontAlgn="auto">
              <a:lnSpc>
                <a:spcPct val="150000"/>
              </a:lnSpc>
            </a:pPr>
            <a:r>
              <a:rPr lang="en-US"/>
              <a:t>Manifold“性能比较”视图的可视编码由一个x轴（用户选择的性能指标，例如对数丢失或对数误差的平方，或原始预测），一个y轴（数据段），和颜色（模型）。曲线高度显示每个数据段上每个模型的性能分布。</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27355" y="288925"/>
            <a:ext cx="10926445" cy="5888355"/>
          </a:xfrm>
        </p:spPr>
        <p:txBody>
          <a:bodyPr/>
          <a:p>
            <a:pPr fontAlgn="auto">
              <a:lnSpc>
                <a:spcPct val="150000"/>
              </a:lnSpc>
            </a:pPr>
            <a:r>
              <a:rPr lang="en-US" sz="2400"/>
              <a:t>由两组特征分布直方图组成的</a:t>
            </a:r>
            <a:r>
              <a:rPr lang="en-US" sz="2400">
                <a:solidFill>
                  <a:srgbClr val="FF0000"/>
                </a:solidFill>
              </a:rPr>
              <a:t>特征</a:t>
            </a:r>
            <a:r>
              <a:rPr lang="" altLang="en-US" sz="2400">
                <a:solidFill>
                  <a:srgbClr val="FF0000"/>
                </a:solidFill>
              </a:rPr>
              <a:t>属性</a:t>
            </a:r>
            <a:r>
              <a:rPr lang="en-US" sz="2400">
                <a:solidFill>
                  <a:srgbClr val="FF0000"/>
                </a:solidFill>
              </a:rPr>
              <a:t>视图</a:t>
            </a:r>
            <a:r>
              <a:rPr lang="en-US" sz="2400"/>
              <a:t>比较了两个选定数据段的特征。</a:t>
            </a:r>
            <a:endParaRPr lang="en-US" sz="2400"/>
          </a:p>
        </p:txBody>
      </p:sp>
      <p:pic>
        <p:nvPicPr>
          <p:cNvPr id="4" name="Picture 3" descr="image5-2"/>
          <p:cNvPicPr>
            <a:picLocks noChangeAspect="1"/>
          </p:cNvPicPr>
          <p:nvPr/>
        </p:nvPicPr>
        <p:blipFill>
          <a:blip r:embed="rId1"/>
          <a:stretch>
            <a:fillRect/>
          </a:stretch>
        </p:blipFill>
        <p:spPr>
          <a:xfrm>
            <a:off x="1440815" y="1349375"/>
            <a:ext cx="9443085" cy="4158615"/>
          </a:xfrm>
          <a:prstGeom prst="rect">
            <a:avLst/>
          </a:prstGeom>
        </p:spPr>
      </p:pic>
      <p:sp>
        <p:nvSpPr>
          <p:cNvPr id="5" name="Text Box 4"/>
          <p:cNvSpPr txBox="1"/>
          <p:nvPr/>
        </p:nvSpPr>
        <p:spPr>
          <a:xfrm>
            <a:off x="492760" y="5683250"/>
            <a:ext cx="10687685" cy="922020"/>
          </a:xfrm>
          <a:prstGeom prst="rect">
            <a:avLst/>
          </a:prstGeom>
          <a:noFill/>
        </p:spPr>
        <p:txBody>
          <a:bodyPr wrap="square" rtlCol="0" anchor="t">
            <a:spAutoFit/>
          </a:bodyPr>
          <a:p>
            <a:pPr fontAlgn="auto">
              <a:lnSpc>
                <a:spcPct val="150000"/>
              </a:lnSpc>
            </a:pPr>
            <a:r>
              <a:rPr lang="en-US"/>
              <a:t> Feature Attribution视图的视觉编码包含一个x轴（特征值范围），一个y轴（数据点数量）和颜色（数据段组）。按两个数据段组的特征分布差异对特征进行排序。</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95960" y="365125"/>
            <a:ext cx="10657840" cy="935990"/>
          </a:xfrm>
        </p:spPr>
        <p:txBody>
          <a:bodyPr/>
          <a:p>
            <a:r>
              <a:rPr lang="en-US" sz="3200"/>
              <a:t>集成块通过三个步骤帮助用户发现需要改进的区域</a:t>
            </a:r>
            <a:endParaRPr lang="en-US" sz="3200"/>
          </a:p>
        </p:txBody>
      </p:sp>
      <p:sp>
        <p:nvSpPr>
          <p:cNvPr id="3" name="Content Placeholder 2"/>
          <p:cNvSpPr>
            <a:spLocks noGrp="1"/>
          </p:cNvSpPr>
          <p:nvPr>
            <p:ph idx="1"/>
          </p:nvPr>
        </p:nvSpPr>
        <p:spPr>
          <a:xfrm>
            <a:off x="589280" y="1300480"/>
            <a:ext cx="10764520" cy="4876800"/>
          </a:xfrm>
        </p:spPr>
        <p:txBody>
          <a:bodyPr/>
          <a:p>
            <a:pPr lvl="0" fontAlgn="auto">
              <a:lnSpc>
                <a:spcPct val="150000"/>
              </a:lnSpc>
            </a:pPr>
            <a:r>
              <a:rPr lang="en-US">
                <a:solidFill>
                  <a:srgbClr val="FF0000"/>
                </a:solidFill>
                <a:sym typeface="+mn-ea"/>
              </a:rPr>
              <a:t>比较</a:t>
            </a:r>
            <a:r>
              <a:rPr lang="en-US">
                <a:sym typeface="+mn-ea"/>
              </a:rPr>
              <a:t>：</a:t>
            </a:r>
            <a:r>
              <a:rPr lang="en-US" sz="2400">
                <a:sym typeface="+mn-ea"/>
              </a:rPr>
              <a:t>首先，给定一个具有一个或多个ML模型输出的数据集，Manifold比较并突出显示模型或数据子集之间的性能差异</a:t>
            </a:r>
            <a:endParaRPr lang="en-US" sz="2400"/>
          </a:p>
          <a:p>
            <a:pPr lvl="0" fontAlgn="auto">
              <a:lnSpc>
                <a:spcPct val="150000"/>
              </a:lnSpc>
            </a:pPr>
            <a:endParaRPr lang="en-US" sz="2400"/>
          </a:p>
        </p:txBody>
      </p:sp>
      <p:pic>
        <p:nvPicPr>
          <p:cNvPr id="5" name="Picture 4" descr="image15"/>
          <p:cNvPicPr>
            <a:picLocks noChangeAspect="1"/>
          </p:cNvPicPr>
          <p:nvPr/>
        </p:nvPicPr>
        <p:blipFill>
          <a:blip r:embed="rId1"/>
          <a:stretch>
            <a:fillRect/>
          </a:stretch>
        </p:blipFill>
        <p:spPr>
          <a:xfrm>
            <a:off x="2837180" y="2738755"/>
            <a:ext cx="5149215" cy="365823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535940" y="299720"/>
            <a:ext cx="10817860" cy="5877560"/>
          </a:xfrm>
        </p:spPr>
        <p:txBody>
          <a:bodyPr/>
          <a:p>
            <a:pPr fontAlgn="auto">
              <a:lnSpc>
                <a:spcPct val="150000"/>
              </a:lnSpc>
            </a:pPr>
            <a:r>
              <a:rPr lang="en-US">
                <a:solidFill>
                  <a:srgbClr val="FF0000"/>
                </a:solidFill>
              </a:rPr>
              <a:t>切片：</a:t>
            </a:r>
            <a:r>
              <a:rPr lang="en-US"/>
              <a:t>用户可以根据模型性能选择感兴趣的数据子集以进行进一步检查。</a:t>
            </a:r>
            <a:endParaRPr lang="en-US"/>
          </a:p>
        </p:txBody>
      </p:sp>
      <p:pic>
        <p:nvPicPr>
          <p:cNvPr id="5" name="Picture 4" descr="image1"/>
          <p:cNvPicPr>
            <a:picLocks noChangeAspect="1"/>
          </p:cNvPicPr>
          <p:nvPr/>
        </p:nvPicPr>
        <p:blipFill>
          <a:blip r:embed="rId1"/>
          <a:stretch>
            <a:fillRect/>
          </a:stretch>
        </p:blipFill>
        <p:spPr>
          <a:xfrm>
            <a:off x="1266190" y="1865630"/>
            <a:ext cx="9198610" cy="37376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48310" y="485775"/>
            <a:ext cx="10905490" cy="5691505"/>
          </a:xfrm>
        </p:spPr>
        <p:txBody>
          <a:bodyPr/>
          <a:p>
            <a:pPr marL="0" indent="0" fontAlgn="auto">
              <a:lnSpc>
                <a:spcPct val="150000"/>
              </a:lnSpc>
              <a:buNone/>
            </a:pPr>
            <a:r>
              <a:rPr lang="en-US">
                <a:solidFill>
                  <a:srgbClr val="FF0000"/>
                </a:solidFill>
                <a:sym typeface="+mn-ea"/>
              </a:rPr>
              <a:t>属性：</a:t>
            </a:r>
            <a:r>
              <a:rPr lang="en-US">
                <a:sym typeface="+mn-ea"/>
              </a:rPr>
              <a:t>Manifold</a:t>
            </a:r>
            <a:r>
              <a:rPr lang="" altLang="en-US">
                <a:sym typeface="+mn-ea"/>
              </a:rPr>
              <a:t>可</a:t>
            </a:r>
            <a:r>
              <a:rPr lang="en-US">
                <a:sym typeface="+mn-ea"/>
              </a:rPr>
              <a:t>突出显示所选数据子集之间的</a:t>
            </a:r>
            <a:r>
              <a:rPr lang="" altLang="en-US">
                <a:sym typeface="+mn-ea"/>
              </a:rPr>
              <a:t>特征属性</a:t>
            </a:r>
            <a:r>
              <a:rPr lang="en-US">
                <a:sym typeface="+mn-ea"/>
              </a:rPr>
              <a:t>分布差异，以帮助用户找到性能结果背后的原因。</a:t>
            </a:r>
            <a:endParaRPr lang="en-US"/>
          </a:p>
          <a:p>
            <a:endParaRPr lang="en-US"/>
          </a:p>
        </p:txBody>
      </p:sp>
      <p:pic>
        <p:nvPicPr>
          <p:cNvPr id="4" name="Picture 3" descr="image7-1"/>
          <p:cNvPicPr>
            <a:picLocks noChangeAspect="1"/>
          </p:cNvPicPr>
          <p:nvPr/>
        </p:nvPicPr>
        <p:blipFill>
          <a:blip r:embed="rId1"/>
          <a:stretch>
            <a:fillRect/>
          </a:stretch>
        </p:blipFill>
        <p:spPr>
          <a:xfrm>
            <a:off x="2901315" y="2332990"/>
            <a:ext cx="4549775" cy="43795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38150" y="387350"/>
            <a:ext cx="10915650" cy="5789930"/>
          </a:xfrm>
        </p:spPr>
        <p:txBody>
          <a:bodyPr/>
          <a:p>
            <a:pPr fontAlgn="auto">
              <a:lnSpc>
                <a:spcPct val="150000"/>
              </a:lnSpc>
            </a:pPr>
            <a:r>
              <a:rPr lang="en-US"/>
              <a:t>目标是比较不同模型在各种数据点（即特征值）上的表现方式。该可视化的简单实现如图所示：</a:t>
            </a:r>
            <a:endParaRPr lang="en-US"/>
          </a:p>
        </p:txBody>
      </p:sp>
      <p:pic>
        <p:nvPicPr>
          <p:cNvPr id="4" name="Picture 3" descr="image3-2"/>
          <p:cNvPicPr>
            <a:picLocks noChangeAspect="1"/>
          </p:cNvPicPr>
          <p:nvPr/>
        </p:nvPicPr>
        <p:blipFill>
          <a:blip r:embed="rId1"/>
          <a:stretch>
            <a:fillRect/>
          </a:stretch>
        </p:blipFill>
        <p:spPr>
          <a:xfrm>
            <a:off x="1352550" y="2160270"/>
            <a:ext cx="4949825" cy="3785870"/>
          </a:xfrm>
          <a:prstGeom prst="rect">
            <a:avLst/>
          </a:prstGeom>
        </p:spPr>
      </p:pic>
      <p:sp>
        <p:nvSpPr>
          <p:cNvPr id="5" name="Text Box 4"/>
          <p:cNvSpPr txBox="1"/>
          <p:nvPr/>
        </p:nvSpPr>
        <p:spPr>
          <a:xfrm>
            <a:off x="6566535" y="1993900"/>
            <a:ext cx="4946650" cy="3830955"/>
          </a:xfrm>
          <a:prstGeom prst="rect">
            <a:avLst/>
          </a:prstGeom>
          <a:noFill/>
        </p:spPr>
        <p:txBody>
          <a:bodyPr wrap="square" rtlCol="0" anchor="t">
            <a:spAutoFit/>
          </a:bodyPr>
          <a:p>
            <a:pPr indent="0" fontAlgn="auto">
              <a:lnSpc>
                <a:spcPct val="150000"/>
              </a:lnSpc>
            </a:pPr>
            <a:r>
              <a:rPr lang="en-US"/>
              <a:t>图中的每个点表示模型x在数据点y上的性能。尽管此概念在理论上可行，但在实践中，此方法面临三个主要挑战：</a:t>
            </a:r>
            <a:endParaRPr lang="en-US"/>
          </a:p>
          <a:p>
            <a:pPr marL="285750" indent="0" fontAlgn="auto">
              <a:lnSpc>
                <a:spcPct val="150000"/>
              </a:lnSpc>
              <a:buFont typeface="Arial" panose="020B0604020202020204" pitchFamily="34" charset="0"/>
              <a:buChar char="•"/>
            </a:pPr>
            <a:r>
              <a:rPr lang="en-US"/>
              <a:t> 点云中的点太多，无法清晰地识别出模式。需要一些点的抽象或减少来揭示模式。</a:t>
            </a:r>
            <a:endParaRPr lang="en-US"/>
          </a:p>
          <a:p>
            <a:pPr marL="285750" indent="0" fontAlgn="auto">
              <a:lnSpc>
                <a:spcPct val="150000"/>
              </a:lnSpc>
              <a:buFont typeface="Arial" panose="020B0604020202020204" pitchFamily="34" charset="0"/>
              <a:buChar char="•"/>
            </a:pPr>
            <a:r>
              <a:rPr lang="en-US"/>
              <a:t> 很难确定哪些特征对于y轴最有价值，以便识别点云中的相关模式。</a:t>
            </a:r>
            <a:endParaRPr lang="en-US"/>
          </a:p>
          <a:p>
            <a:pPr marL="285750" indent="0" fontAlgn="auto">
              <a:lnSpc>
                <a:spcPct val="150000"/>
              </a:lnSpc>
              <a:buFont typeface="Arial" panose="020B0604020202020204" pitchFamily="34" charset="0"/>
              <a:buChar char="•"/>
            </a:pPr>
            <a:r>
              <a:rPr lang="en-US"/>
              <a:t> 随着模型数量的增加，比较不同模型变得更加困难。</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546100" y="364490"/>
            <a:ext cx="10807700" cy="5812790"/>
          </a:xfrm>
        </p:spPr>
        <p:txBody>
          <a:bodyPr>
            <a:normAutofit fontScale="90000"/>
          </a:bodyPr>
          <a:p>
            <a:pPr marL="0" indent="0" fontAlgn="auto">
              <a:lnSpc>
                <a:spcPct val="150000"/>
              </a:lnSpc>
              <a:buNone/>
            </a:pPr>
            <a:r>
              <a:rPr lang="en-US" sz="2400"/>
              <a:t>为了解决这些问题，我们将它们分组为子集，而不是分别表示每个数据点。没有使用y轴对特定要素的值进行编码，而是将其转变为代表不同数据子集的分类轴。这种方法</a:t>
            </a:r>
            <a:r>
              <a:rPr lang="" altLang="en-US" sz="2400"/>
              <a:t>带</a:t>
            </a:r>
            <a:r>
              <a:rPr lang="en-US" sz="2400"/>
              <a:t>来了两个明显的好处：</a:t>
            </a:r>
            <a:endParaRPr lang="en-US" sz="2400"/>
          </a:p>
          <a:p>
            <a:pPr lvl="1" fontAlgn="auto">
              <a:lnSpc>
                <a:spcPct val="150000"/>
              </a:lnSpc>
            </a:pPr>
            <a:r>
              <a:rPr lang="en-US" sz="2055"/>
              <a:t>本质上相似的数据点将不会在图表上重复。仅突出显示最突出的高层差异。</a:t>
            </a:r>
            <a:endParaRPr lang="en-US" sz="2055"/>
          </a:p>
          <a:p>
            <a:pPr lvl="1" fontAlgn="auto">
              <a:lnSpc>
                <a:spcPct val="150000"/>
              </a:lnSpc>
            </a:pPr>
            <a:r>
              <a:rPr lang="en-US" sz="2055"/>
              <a:t>由于减少了图表中的形状数量，因此可以在同一图表上绘制不同的模型，以进行更好的比较。</a:t>
            </a:r>
            <a:endParaRPr lang="en-US" sz="2055"/>
          </a:p>
          <a:p>
            <a:pPr fontAlgn="auto">
              <a:lnSpc>
                <a:spcPct val="150000"/>
              </a:lnSpc>
            </a:pPr>
            <a:endParaRPr lang="en-US" sz="2400"/>
          </a:p>
          <a:p>
            <a:pPr marL="0" indent="0" fontAlgn="auto">
              <a:lnSpc>
                <a:spcPct val="150000"/>
              </a:lnSpc>
              <a:buNone/>
            </a:pPr>
            <a:r>
              <a:rPr lang="en-US" sz="2400"/>
              <a:t>在工具的</a:t>
            </a:r>
            <a:r>
              <a:rPr lang="en-US" sz="2400">
                <a:solidFill>
                  <a:srgbClr val="FF0000"/>
                </a:solidFill>
              </a:rPr>
              <a:t>“性能比较”视图中显示模式的关键是将测试数据集划分为子集。</a:t>
            </a:r>
            <a:r>
              <a:rPr lang="en-US" sz="2400"/>
              <a:t>在</a:t>
            </a:r>
            <a:r>
              <a:rPr lang="" altLang="en-US" sz="2400"/>
              <a:t>Manifold</a:t>
            </a:r>
            <a:r>
              <a:rPr lang="en-US" sz="2400"/>
              <a:t>中，使用基于一个或多个性能列的聚类算法自动生成子集。这样，就每个模型而言，具有相似性能的数据将被分组在一起（因为该算法确保了子集Y中不同数据点的Model X的性能彼此一致）。</a:t>
            </a:r>
            <a:endParaRPr lang="en-US"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pPr fontAlgn="auto">
              <a:lnSpc>
                <a:spcPct val="150000"/>
              </a:lnSpc>
            </a:pPr>
            <a:r>
              <a:rPr lang="en-US" sz="3200">
                <a:sym typeface="+mn-ea"/>
              </a:rPr>
              <a:t>从每个模型收集所有数据点，并根据</a:t>
            </a:r>
            <a:r>
              <a:rPr lang="" altLang="en-US" sz="3200">
                <a:sym typeface="+mn-ea"/>
              </a:rPr>
              <a:t>子集实例</a:t>
            </a:r>
            <a:r>
              <a:rPr lang="en-US" sz="3200">
                <a:sym typeface="+mn-ea"/>
              </a:rPr>
              <a:t>进行</a:t>
            </a:r>
            <a:r>
              <a:rPr lang="" altLang="en-US" sz="3200">
                <a:sym typeface="+mn-ea"/>
              </a:rPr>
              <a:t>训练</a:t>
            </a:r>
            <a:r>
              <a:rPr lang="en-US" sz="3200">
                <a:sym typeface="+mn-ea"/>
              </a:rPr>
              <a:t>评估后，给出性能指标。</a:t>
            </a:r>
            <a:endParaRPr lang="en-US" sz="3200">
              <a:sym typeface="+mn-ea"/>
            </a:endParaRPr>
          </a:p>
        </p:txBody>
      </p:sp>
      <p:pic>
        <p:nvPicPr>
          <p:cNvPr id="4" name="Content Placeholder 3" descr="image13-1"/>
          <p:cNvPicPr>
            <a:picLocks noChangeAspect="1"/>
          </p:cNvPicPr>
          <p:nvPr>
            <p:ph idx="1"/>
          </p:nvPr>
        </p:nvPicPr>
        <p:blipFill>
          <a:blip r:embed="rId1"/>
          <a:stretch>
            <a:fillRect/>
          </a:stretch>
        </p:blipFill>
        <p:spPr>
          <a:xfrm>
            <a:off x="838200" y="1958340"/>
            <a:ext cx="10515600" cy="40855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pPr fontAlgn="auto">
              <a:lnSpc>
                <a:spcPct val="150000"/>
              </a:lnSpc>
            </a:pPr>
            <a:r>
              <a:rPr lang="" altLang="en-US" sz="3200"/>
              <a:t>收集到的</a:t>
            </a:r>
            <a:r>
              <a:rPr lang="en-US" sz="3200"/>
              <a:t>性能指标用作在Manifold中运行的聚类算法的输入。</a:t>
            </a:r>
            <a:endParaRPr lang="en-US" sz="3200"/>
          </a:p>
        </p:txBody>
      </p:sp>
      <p:pic>
        <p:nvPicPr>
          <p:cNvPr id="4" name="Content Placeholder 3" descr="image8-1"/>
          <p:cNvPicPr>
            <a:picLocks noChangeAspect="1"/>
          </p:cNvPicPr>
          <p:nvPr>
            <p:ph idx="1"/>
          </p:nvPr>
        </p:nvPicPr>
        <p:blipFill>
          <a:blip r:embed="rId1"/>
          <a:stretch>
            <a:fillRect/>
          </a:stretch>
        </p:blipFill>
        <p:spPr>
          <a:xfrm>
            <a:off x="838200" y="1691005"/>
            <a:ext cx="4907915" cy="3571240"/>
          </a:xfrm>
          <a:prstGeom prst="rect">
            <a:avLst/>
          </a:prstGeom>
        </p:spPr>
      </p:pic>
      <p:pic>
        <p:nvPicPr>
          <p:cNvPr id="5" name="Content Placeholder 3" descr="image14-1"/>
          <p:cNvPicPr>
            <a:picLocks noChangeAspect="1"/>
          </p:cNvPicPr>
          <p:nvPr/>
        </p:nvPicPr>
        <p:blipFill>
          <a:blip r:embed="rId2"/>
          <a:stretch>
            <a:fillRect/>
          </a:stretch>
        </p:blipFill>
        <p:spPr>
          <a:xfrm>
            <a:off x="6711315" y="1746885"/>
            <a:ext cx="5050790" cy="3515360"/>
          </a:xfrm>
          <a:prstGeom prst="rect">
            <a:avLst/>
          </a:prstGeom>
        </p:spPr>
      </p:pic>
      <p:sp>
        <p:nvSpPr>
          <p:cNvPr id="6" name="Title 1"/>
          <p:cNvSpPr>
            <a:spLocks noGrp="1"/>
          </p:cNvSpPr>
          <p:nvPr/>
        </p:nvSpPr>
        <p:spPr>
          <a:xfrm>
            <a:off x="838200" y="538416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800"/>
              <a:t>之后</a:t>
            </a:r>
            <a:r>
              <a:rPr lang="en-US" sz="2800"/>
              <a:t>用户可以更改聚类参数以探索数据集中的模式。</a:t>
            </a:r>
            <a:endParaRPr lang="en-US" sz="2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579120" y="711200"/>
            <a:ext cx="11125835" cy="5466080"/>
          </a:xfrm>
        </p:spPr>
        <p:txBody>
          <a:bodyPr>
            <a:normAutofit fontScale="90000" lnSpcReduction="10000"/>
          </a:bodyPr>
          <a:p>
            <a:pPr fontAlgn="auto">
              <a:lnSpc>
                <a:spcPct val="150000"/>
              </a:lnSpc>
            </a:pPr>
            <a:r>
              <a:rPr lang="en-US"/>
              <a:t>由于生成</a:t>
            </a:r>
            <a:r>
              <a:rPr lang="" altLang="en-US"/>
              <a:t>Manifold</a:t>
            </a:r>
            <a:r>
              <a:rPr lang="en-US"/>
              <a:t>可视化会涉及一些密集的数值计算（聚类，KL散度），因此低于标准的计算性能会降低UI渲染速度并影响整体用户体验。考虑到这一点，</a:t>
            </a:r>
            <a:r>
              <a:rPr lang="" altLang="en-US"/>
              <a:t>文中</a:t>
            </a:r>
            <a:r>
              <a:rPr lang="en-US"/>
              <a:t>使用</a:t>
            </a:r>
            <a:r>
              <a:rPr lang="en-US">
                <a:solidFill>
                  <a:srgbClr val="FF0000"/>
                </a:solidFill>
              </a:rPr>
              <a:t>其优化的DataFrame处理和ML库</a:t>
            </a:r>
            <a:r>
              <a:rPr lang="en-US"/>
              <a:t>（例如Pandas和Scikit-Learn）在Python中实现所有重量级的计算。</a:t>
            </a:r>
            <a:endParaRPr lang="en-US"/>
          </a:p>
          <a:p>
            <a:pPr fontAlgn="auto">
              <a:lnSpc>
                <a:spcPct val="150000"/>
              </a:lnSpc>
            </a:pPr>
            <a:endParaRPr lang="en-US"/>
          </a:p>
          <a:p>
            <a:pPr fontAlgn="auto">
              <a:lnSpc>
                <a:spcPct val="150000"/>
              </a:lnSpc>
            </a:pPr>
            <a:r>
              <a:rPr lang="en-US"/>
              <a:t>但是依赖于Python后端，使得Manifold的敏捷性降低，难以进行组件化，这在将Manifold与Uber的大型ML系统进行集成时成为一个缺点。因此，除了Python计算之外，还添加了第二条用户工作流路径，GPU加速完全用JavaScript编写。</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02285" y="755015"/>
            <a:ext cx="10515600" cy="492125"/>
          </a:xfrm>
        </p:spPr>
        <p:txBody>
          <a:bodyPr>
            <a:noAutofit/>
          </a:bodyPr>
          <a:p>
            <a:r>
              <a:rPr lang="" altLang="en-US" sz="3200"/>
              <a:t>五个用户需求</a:t>
            </a:r>
            <a:endParaRPr lang="" altLang="en-US" sz="3200"/>
          </a:p>
        </p:txBody>
      </p:sp>
      <p:sp>
        <p:nvSpPr>
          <p:cNvPr id="3" name="Content Placeholder 2"/>
          <p:cNvSpPr>
            <a:spLocks noGrp="1"/>
          </p:cNvSpPr>
          <p:nvPr>
            <p:ph idx="1"/>
          </p:nvPr>
        </p:nvSpPr>
        <p:spPr>
          <a:xfrm>
            <a:off x="210185" y="1490980"/>
            <a:ext cx="3846830" cy="4697730"/>
          </a:xfrm>
        </p:spPr>
        <p:txBody>
          <a:bodyPr>
            <a:normAutofit fontScale="80000"/>
          </a:bodyPr>
          <a:p>
            <a:pPr marL="0" indent="0" fontAlgn="auto">
              <a:lnSpc>
                <a:spcPct val="150000"/>
              </a:lnSpc>
              <a:buNone/>
            </a:pPr>
            <a:r>
              <a:rPr lang="" altLang="en-US" sz="2400"/>
              <a:t>1.用最少的代码测试多个假设。</a:t>
            </a:r>
            <a:endParaRPr lang="" altLang="en-US" sz="2400"/>
          </a:p>
          <a:p>
            <a:pPr marL="0" indent="0" fontAlgn="auto">
              <a:lnSpc>
                <a:spcPct val="150000"/>
              </a:lnSpc>
              <a:buNone/>
            </a:pPr>
            <a:r>
              <a:rPr lang="" altLang="en-US" sz="2400"/>
              <a:t>2.使用可视化作为模型理解的媒介。</a:t>
            </a:r>
            <a:endParaRPr lang="" altLang="en-US" sz="2400"/>
          </a:p>
          <a:p>
            <a:pPr marL="0" indent="0" fontAlgn="auto">
              <a:lnSpc>
                <a:spcPct val="150000"/>
              </a:lnSpc>
              <a:buNone/>
            </a:pPr>
            <a:r>
              <a:rPr lang="" altLang="en-US" sz="2400"/>
              <a:t>3.在不接触模型内部工作的情况下测试假设</a:t>
            </a:r>
            <a:endParaRPr lang="" altLang="en-US" sz="2400"/>
          </a:p>
          <a:p>
            <a:pPr marL="0" indent="0" fontAlgn="auto">
              <a:lnSpc>
                <a:spcPct val="150000"/>
              </a:lnSpc>
              <a:buNone/>
            </a:pPr>
            <a:r>
              <a:rPr lang="" altLang="en-US" sz="2400"/>
              <a:t>4.对模型性能进行探索性的交互分析。</a:t>
            </a:r>
            <a:endParaRPr lang="" altLang="en-US" sz="2400"/>
          </a:p>
          <a:p>
            <a:pPr marL="0" indent="0" fontAlgn="auto">
              <a:lnSpc>
                <a:spcPct val="150000"/>
              </a:lnSpc>
              <a:buNone/>
            </a:pPr>
            <a:r>
              <a:rPr lang="" altLang="en-US" sz="2400"/>
              <a:t>5.评估多个模型的潜在性能改进。</a:t>
            </a:r>
            <a:endParaRPr lang="" altLang="en-US" sz="2400"/>
          </a:p>
        </p:txBody>
      </p:sp>
      <p:pic>
        <p:nvPicPr>
          <p:cNvPr id="4" name="Content Placeholder 3" descr="20181010184424569"/>
          <p:cNvPicPr>
            <a:picLocks noChangeAspect="1"/>
          </p:cNvPicPr>
          <p:nvPr/>
        </p:nvPicPr>
        <p:blipFill>
          <a:blip r:embed="rId1"/>
          <a:stretch>
            <a:fillRect/>
          </a:stretch>
        </p:blipFill>
        <p:spPr>
          <a:xfrm>
            <a:off x="3970655" y="586105"/>
            <a:ext cx="8074660" cy="560260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535940" y="299720"/>
            <a:ext cx="10817860" cy="5877560"/>
          </a:xfrm>
        </p:spPr>
        <p:txBody>
          <a:bodyPr>
            <a:normAutofit/>
          </a:bodyPr>
          <a:p>
            <a:pPr marL="0" indent="0" fontAlgn="auto">
              <a:lnSpc>
                <a:spcPct val="150000"/>
              </a:lnSpc>
              <a:buNone/>
            </a:pPr>
            <a:r>
              <a:rPr lang="en-US" sz="2000"/>
              <a:t>由于代码的可重用性和模块化对于两个工作流程的共存至关重要，因此Python和JavaScript代码库都组织为三个不同的功能模块：</a:t>
            </a:r>
            <a:endParaRPr lang="en-US" sz="2000"/>
          </a:p>
          <a:p>
            <a:pPr fontAlgn="auto">
              <a:lnSpc>
                <a:spcPct val="150000"/>
              </a:lnSpc>
            </a:pPr>
            <a:r>
              <a:rPr lang="en-US" sz="2000"/>
              <a:t>数据转换器，此功能可将其他内部服务的数据格式转换为Manifold的内部数据表示格式</a:t>
            </a:r>
            <a:endParaRPr lang="en-US" sz="2000"/>
          </a:p>
          <a:p>
            <a:pPr fontAlgn="auto">
              <a:lnSpc>
                <a:spcPct val="150000"/>
              </a:lnSpc>
            </a:pPr>
            <a:r>
              <a:rPr lang="en-US" sz="2000"/>
              <a:t>计算引擎，负责运行集群和其他数据密集型计算的功能</a:t>
            </a:r>
            <a:endParaRPr lang="en-US" sz="2000"/>
          </a:p>
          <a:p>
            <a:pPr fontAlgn="auto">
              <a:lnSpc>
                <a:spcPct val="150000"/>
              </a:lnSpc>
            </a:pPr>
            <a:r>
              <a:rPr lang="en-US" sz="2000"/>
              <a:t>前端组件，即Manifold视觉分析系统的UI</a:t>
            </a:r>
            <a:endParaRPr lang="en-US" sz="2000"/>
          </a:p>
        </p:txBody>
      </p:sp>
      <p:pic>
        <p:nvPicPr>
          <p:cNvPr id="4" name="Picture 3" descr="image6-1"/>
          <p:cNvPicPr>
            <a:picLocks noChangeAspect="1"/>
          </p:cNvPicPr>
          <p:nvPr/>
        </p:nvPicPr>
        <p:blipFill>
          <a:blip r:embed="rId1"/>
          <a:stretch>
            <a:fillRect/>
          </a:stretch>
        </p:blipFill>
        <p:spPr>
          <a:xfrm>
            <a:off x="557530" y="3304540"/>
            <a:ext cx="10567670" cy="31718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pPr marL="0" indent="0" fontAlgn="auto">
              <a:lnSpc>
                <a:spcPct val="150000"/>
              </a:lnSpc>
              <a:buNone/>
            </a:pPr>
            <a:r>
              <a:rPr lang="en-US"/>
              <a:t>Manifold的三个主要优点包括：</a:t>
            </a:r>
            <a:endParaRPr lang="en-US"/>
          </a:p>
          <a:p>
            <a:pPr fontAlgn="auto">
              <a:lnSpc>
                <a:spcPct val="150000"/>
              </a:lnSpc>
            </a:pPr>
            <a:r>
              <a:rPr lang="en-US"/>
              <a:t>模型不可知论，用于模型性能评估的可视化分析（超出了模型性能摘要统计数据的准确性），以及将可视化分析系统和标准模型训练计算分开以实现更快，更灵活的模型开发的能力。</a:t>
            </a:r>
            <a:endParaRPr lang="en-US"/>
          </a:p>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709910" cy="1325880"/>
          </a:xfrm>
        </p:spPr>
        <p:txBody>
          <a:bodyPr>
            <a:noAutofit/>
          </a:bodyPr>
          <a:p>
            <a:pPr fontAlgn="auto">
              <a:lnSpc>
                <a:spcPct val="150000"/>
              </a:lnSpc>
            </a:pPr>
            <a:r>
              <a:rPr lang="en-US" sz="2000"/>
              <a:t>What-If 工具</a:t>
            </a:r>
            <a:r>
              <a:rPr lang="" altLang="en-US" sz="2000"/>
              <a:t>主要有两大面板，左侧是</a:t>
            </a:r>
            <a:r>
              <a:rPr lang="" altLang="en-US" sz="2000">
                <a:solidFill>
                  <a:srgbClr val="FF0000"/>
                </a:solidFill>
              </a:rPr>
              <a:t>控制面板</a:t>
            </a:r>
            <a:r>
              <a:rPr lang="" altLang="en-US" sz="2000"/>
              <a:t>，右侧是</a:t>
            </a:r>
            <a:r>
              <a:rPr lang="" altLang="en-US" sz="2000">
                <a:solidFill>
                  <a:srgbClr val="FF0000"/>
                </a:solidFill>
              </a:rPr>
              <a:t>可视化面板</a:t>
            </a:r>
            <a:r>
              <a:rPr lang="en-US" sz="2000"/>
              <a:t>，</a:t>
            </a:r>
            <a:r>
              <a:rPr lang="" altLang="en-US" sz="2000"/>
              <a:t>功能</a:t>
            </a:r>
            <a:r>
              <a:rPr lang="en-US" sz="2000"/>
              <a:t>包括使用 Facets 自动可视化数据集、手动编辑数据集示例并查看影响，以及自动生成局部依赖图（显示模型的预测结果如何随任何单个</a:t>
            </a:r>
            <a:r>
              <a:rPr lang="" altLang="en-US" sz="2000"/>
              <a:t>特征</a:t>
            </a:r>
            <a:r>
              <a:rPr lang="en-US" sz="2000"/>
              <a:t>的更改而变化）</a:t>
            </a:r>
            <a:r>
              <a:rPr lang="" altLang="en-US" sz="2000"/>
              <a:t>等</a:t>
            </a:r>
            <a:r>
              <a:rPr lang="en-US" sz="2000"/>
              <a:t>。</a:t>
            </a:r>
            <a:endParaRPr lang="en-US" sz="2000"/>
          </a:p>
        </p:txBody>
      </p:sp>
      <p:pic>
        <p:nvPicPr>
          <p:cNvPr id="6" name="Picture 5" descr="2"/>
          <p:cNvPicPr>
            <a:picLocks noChangeAspect="1"/>
          </p:cNvPicPr>
          <p:nvPr/>
        </p:nvPicPr>
        <p:blipFill>
          <a:blip r:embed="rId1"/>
          <a:stretch>
            <a:fillRect/>
          </a:stretch>
        </p:blipFill>
        <p:spPr>
          <a:xfrm>
            <a:off x="1651635" y="1456690"/>
            <a:ext cx="8889365" cy="54114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1233281061"/>
          <p:cNvPicPr>
            <a:picLocks noChangeAspect="1"/>
          </p:cNvPicPr>
          <p:nvPr>
            <p:ph idx="1"/>
          </p:nvPr>
        </p:nvPicPr>
        <p:blipFill>
          <a:blip r:embed="rId1"/>
          <a:stretch>
            <a:fillRect/>
          </a:stretch>
        </p:blipFill>
        <p:spPr>
          <a:xfrm>
            <a:off x="5378450" y="1172210"/>
            <a:ext cx="6492875" cy="4831715"/>
          </a:xfrm>
          <a:prstGeom prst="rect">
            <a:avLst/>
          </a:prstGeom>
        </p:spPr>
      </p:pic>
      <p:sp>
        <p:nvSpPr>
          <p:cNvPr id="100" name="Text Box 99"/>
          <p:cNvSpPr txBox="1"/>
          <p:nvPr/>
        </p:nvSpPr>
        <p:spPr>
          <a:xfrm>
            <a:off x="372745" y="803910"/>
            <a:ext cx="5005705" cy="6000750"/>
          </a:xfrm>
          <a:prstGeom prst="rect">
            <a:avLst/>
          </a:prstGeom>
          <a:noFill/>
          <a:ln w="9525">
            <a:noFill/>
          </a:ln>
        </p:spPr>
        <p:txBody>
          <a:bodyPr wrap="square">
            <a:spAutoFit/>
          </a:bodyPr>
          <a:p>
            <a:pPr marL="0" indent="0" fontAlgn="auto">
              <a:lnSpc>
                <a:spcPct val="150000"/>
              </a:lnSpc>
            </a:pPr>
            <a:r>
              <a:rPr lang="en-US" sz="1600" b="0">
                <a:latin typeface="Calibri" charset="0"/>
                <a:cs typeface="Times New Roman" panose="02020603050405020304" charset="0"/>
              </a:rPr>
              <a:t>1 </a:t>
            </a:r>
            <a:r>
              <a:rPr lang="zh-CN" sz="1600" b="0">
                <a:cs typeface="宋体" charset="0"/>
              </a:rPr>
              <a:t>可定制分析</a:t>
            </a:r>
            <a:r>
              <a:rPr lang="en-US" sz="1600" b="0">
                <a:latin typeface="Calibri" charset="0"/>
                <a:cs typeface="Times New Roman" panose="02020603050405020304" charset="0"/>
              </a:rPr>
              <a:t>Datapoint</a:t>
            </a:r>
            <a:r>
              <a:rPr lang="zh-CN" sz="1600" b="0">
                <a:cs typeface="宋体" charset="0"/>
              </a:rPr>
              <a:t>编辑器使用户能够从数据集和模型结果中为各种不同的模型理解任务创建自定义可视化</a:t>
            </a:r>
            <a:r>
              <a:rPr lang="" altLang="zh-CN" sz="1600" b="0">
                <a:cs typeface="宋体" charset="0"/>
              </a:rPr>
              <a:t>。</a:t>
            </a:r>
            <a:r>
              <a:rPr lang="en-US" sz="1600" b="0">
                <a:latin typeface="Calibri" charset="0"/>
                <a:cs typeface="Times New Roman" panose="02020603050405020304" charset="0"/>
              </a:rPr>
              <a:t> 2 </a:t>
            </a:r>
            <a:r>
              <a:rPr lang="zh-CN" sz="1600" b="0">
                <a:cs typeface="宋体" charset="0"/>
              </a:rPr>
              <a:t>特征分析可自动向用户提供已加载数据集中所有特性的汇总统计信息和分布图表，可便于用户验证数据集子集对模型性能的解释性。</a:t>
            </a:r>
            <a:endParaRPr lang="zh-CN" sz="1600" b="0">
              <a:cs typeface="宋体" charset="0"/>
            </a:endParaRPr>
          </a:p>
          <a:p>
            <a:pPr marL="0" indent="0" fontAlgn="auto">
              <a:lnSpc>
                <a:spcPct val="150000"/>
              </a:lnSpc>
            </a:pPr>
            <a:r>
              <a:rPr lang="en-US" sz="1600" b="0">
                <a:latin typeface="Calibri" charset="0"/>
                <a:cs typeface="Times New Roman" panose="02020603050405020304" charset="0"/>
              </a:rPr>
              <a:t> 3 </a:t>
            </a:r>
            <a:r>
              <a:rPr lang="zh-CN" sz="1600" b="0">
                <a:cs typeface="宋体" charset="0"/>
              </a:rPr>
              <a:t>假设分析</a:t>
            </a:r>
            <a:r>
              <a:rPr lang="" altLang="zh-CN" sz="1600" b="0">
                <a:cs typeface="宋体" charset="0"/>
              </a:rPr>
              <a:t>数据点编辑，反事实推理，部分依赖图</a:t>
            </a:r>
            <a:endParaRPr lang="zh-CN" sz="1600" b="0">
              <a:cs typeface="宋体" charset="0"/>
            </a:endParaRPr>
          </a:p>
          <a:p>
            <a:pPr marL="0" indent="0" fontAlgn="auto">
              <a:lnSpc>
                <a:spcPct val="150000"/>
              </a:lnSpc>
            </a:pPr>
            <a:endParaRPr lang="zh-CN" sz="1600" b="0">
              <a:latin typeface="Calibri" charset="0"/>
              <a:cs typeface="宋体" charset="0"/>
            </a:endParaRPr>
          </a:p>
          <a:p>
            <a:pPr marL="0" indent="0" fontAlgn="auto">
              <a:lnSpc>
                <a:spcPct val="150000"/>
              </a:lnSpc>
            </a:pPr>
            <a:r>
              <a:rPr lang="en-US" sz="1600" b="0">
                <a:latin typeface="Calibri" charset="0"/>
                <a:cs typeface="Times New Roman" panose="02020603050405020304" charset="0"/>
              </a:rPr>
              <a:t>4 </a:t>
            </a:r>
            <a:r>
              <a:rPr lang="zh-CN" sz="1600" b="0">
                <a:cs typeface="宋体" charset="0"/>
              </a:rPr>
              <a:t>分析性能</a:t>
            </a:r>
            <a:r>
              <a:rPr lang="" altLang="zh-CN" sz="1600" b="0">
                <a:cs typeface="宋体" charset="0"/>
              </a:rPr>
              <a:t>和公平性</a:t>
            </a:r>
            <a:r>
              <a:rPr lang="zh-CN" sz="1600" b="0">
                <a:cs typeface="宋体" charset="0"/>
              </a:rPr>
              <a:t>它提供了用户分析聚合模型性能以及比较数据集上的性能，同时也支持模型的比较，查看各项指标是否得到了改进，可得到所有的性能度量和可视化</a:t>
            </a:r>
            <a:r>
              <a:rPr lang="" altLang="zh-CN" sz="1600" b="0">
                <a:cs typeface="宋体" charset="0"/>
              </a:rPr>
              <a:t>。</a:t>
            </a:r>
            <a:endParaRPr lang="" altLang="zh-CN" sz="1600" b="0">
              <a:cs typeface="宋体" charset="0"/>
            </a:endParaRPr>
          </a:p>
        </p:txBody>
      </p:sp>
      <p:sp>
        <p:nvSpPr>
          <p:cNvPr id="7" name="Title 6"/>
          <p:cNvSpPr>
            <a:spLocks noGrp="1"/>
          </p:cNvSpPr>
          <p:nvPr>
            <p:ph type="title"/>
          </p:nvPr>
        </p:nvSpPr>
        <p:spPr>
          <a:xfrm>
            <a:off x="469900" y="311785"/>
            <a:ext cx="10515600" cy="492125"/>
          </a:xfrm>
        </p:spPr>
        <p:txBody>
          <a:bodyPr>
            <a:normAutofit fontScale="90000"/>
          </a:bodyPr>
          <a:p>
            <a:r>
              <a:rPr lang="" altLang="en-US" sz="3200"/>
              <a:t>分析设计功能</a:t>
            </a:r>
            <a:endParaRPr lang="" altLang="en-US" sz="3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525145" y="472440"/>
            <a:ext cx="10828655" cy="5704840"/>
          </a:xfrm>
        </p:spPr>
        <p:txBody>
          <a:bodyPr/>
          <a:p>
            <a:r>
              <a:rPr lang="en-US"/>
              <a:t>比较同一工作流程中的多个模型</a:t>
            </a:r>
            <a:endParaRPr lang="en-US"/>
          </a:p>
          <a:p>
            <a:pPr marL="457200" lvl="1" indent="0" fontAlgn="auto">
              <a:lnSpc>
                <a:spcPct val="150000"/>
              </a:lnSpc>
              <a:buNone/>
            </a:pPr>
            <a:r>
              <a:rPr lang="en-US"/>
              <a:t>同时比较和试验两个不同模型在同一数据集上的性能</a:t>
            </a:r>
            <a:r>
              <a:rPr lang="" altLang="en-US"/>
              <a:t>，</a:t>
            </a:r>
            <a:r>
              <a:rPr lang="en-US"/>
              <a:t>确定模型差异最大的单个数据点或整个数据集切片</a:t>
            </a:r>
            <a:r>
              <a:rPr lang="" altLang="en-US"/>
              <a:t>。</a:t>
            </a:r>
            <a:endParaRPr lang="" altLang="en-US"/>
          </a:p>
        </p:txBody>
      </p:sp>
      <p:pic>
        <p:nvPicPr>
          <p:cNvPr id="7" name="Picture 6" descr="985276362"/>
          <p:cNvPicPr>
            <a:picLocks noChangeAspect="1"/>
          </p:cNvPicPr>
          <p:nvPr/>
        </p:nvPicPr>
        <p:blipFill>
          <a:blip r:embed="rId1"/>
          <a:stretch>
            <a:fillRect/>
          </a:stretch>
        </p:blipFill>
        <p:spPr>
          <a:xfrm>
            <a:off x="675640" y="2381250"/>
            <a:ext cx="5081905" cy="3687445"/>
          </a:xfrm>
          <a:prstGeom prst="rect">
            <a:avLst/>
          </a:prstGeom>
        </p:spPr>
      </p:pic>
      <p:pic>
        <p:nvPicPr>
          <p:cNvPr id="9" name="Picture 8" descr="154236266"/>
          <p:cNvPicPr>
            <a:picLocks noChangeAspect="1"/>
          </p:cNvPicPr>
          <p:nvPr/>
        </p:nvPicPr>
        <p:blipFill>
          <a:blip r:embed="rId2"/>
          <a:stretch>
            <a:fillRect/>
          </a:stretch>
        </p:blipFill>
        <p:spPr>
          <a:xfrm>
            <a:off x="6247130" y="2569845"/>
            <a:ext cx="5609590" cy="30378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54635" y="190500"/>
            <a:ext cx="11099165" cy="5986780"/>
          </a:xfrm>
        </p:spPr>
        <p:txBody>
          <a:bodyPr/>
          <a:p>
            <a:pPr indent="0" fontAlgn="auto">
              <a:lnSpc>
                <a:spcPct val="150000"/>
              </a:lnSpc>
            </a:pPr>
            <a:r>
              <a:rPr lang="" altLang="en-US" sz="3200">
                <a:sym typeface="+mn-ea"/>
              </a:rPr>
              <a:t> </a:t>
            </a:r>
            <a:r>
              <a:rPr lang="en-US" sz="3200">
                <a:sym typeface="+mn-ea"/>
              </a:rPr>
              <a:t>可视化推断结果</a:t>
            </a:r>
            <a:endParaRPr lang="en-US"/>
          </a:p>
          <a:p>
            <a:pPr marL="457200" lvl="1" indent="0" fontAlgn="auto">
              <a:lnSpc>
                <a:spcPct val="150000"/>
              </a:lnSpc>
              <a:buNone/>
            </a:pPr>
            <a:r>
              <a:rPr lang="en-US"/>
              <a:t>与Facets Dive的功能集成可创建自定义可视化。通过将推理结果组织到混淆矩阵，散点图或直方图中，检查单个模型的性能。</a:t>
            </a:r>
            <a:endParaRPr lang="en-US"/>
          </a:p>
          <a:p>
            <a:pPr marL="0" indent="0">
              <a:buNone/>
            </a:pPr>
            <a:endParaRPr lang="en-US"/>
          </a:p>
          <a:p>
            <a:endParaRPr lang="en-US"/>
          </a:p>
        </p:txBody>
      </p:sp>
      <p:pic>
        <p:nvPicPr>
          <p:cNvPr id="5" name="Picture 4" descr="1251319655"/>
          <p:cNvPicPr>
            <a:picLocks noChangeAspect="1"/>
          </p:cNvPicPr>
          <p:nvPr/>
        </p:nvPicPr>
        <p:blipFill>
          <a:blip r:embed="rId1"/>
          <a:stretch>
            <a:fillRect/>
          </a:stretch>
        </p:blipFill>
        <p:spPr>
          <a:xfrm>
            <a:off x="1196340" y="2209800"/>
            <a:ext cx="5984240" cy="4643755"/>
          </a:xfrm>
          <a:prstGeom prst="rect">
            <a:avLst/>
          </a:prstGeom>
        </p:spPr>
      </p:pic>
      <p:sp>
        <p:nvSpPr>
          <p:cNvPr id="6" name="Text Box 5"/>
          <p:cNvSpPr txBox="1"/>
          <p:nvPr/>
        </p:nvSpPr>
        <p:spPr>
          <a:xfrm>
            <a:off x="8053070" y="2870835"/>
            <a:ext cx="3676015" cy="2584450"/>
          </a:xfrm>
          <a:prstGeom prst="rect">
            <a:avLst/>
          </a:prstGeom>
          <a:noFill/>
        </p:spPr>
        <p:txBody>
          <a:bodyPr wrap="square" rtlCol="0" anchor="t">
            <a:spAutoFit/>
          </a:bodyPr>
          <a:p>
            <a:pPr fontAlgn="auto">
              <a:lnSpc>
                <a:spcPct val="150000"/>
              </a:lnSpc>
            </a:pPr>
            <a:r>
              <a:rPr lang="en-US"/>
              <a:t>可视化推断结果</a:t>
            </a:r>
            <a:endParaRPr lang="en-US"/>
          </a:p>
          <a:p>
            <a:pPr fontAlgn="auto">
              <a:lnSpc>
                <a:spcPct val="150000"/>
              </a:lnSpc>
            </a:pPr>
            <a:endParaRPr lang="en-US"/>
          </a:p>
          <a:p>
            <a:pPr fontAlgn="auto">
              <a:lnSpc>
                <a:spcPct val="150000"/>
              </a:lnSpc>
            </a:pPr>
            <a:r>
              <a:rPr lang="en-US"/>
              <a:t>根据推断结果的不同，</a:t>
            </a:r>
            <a:r>
              <a:rPr lang="" altLang="en-US"/>
              <a:t>数据实例</a:t>
            </a:r>
            <a:r>
              <a:rPr lang="en-US"/>
              <a:t>会被分成不同的颜色，之后可用混淆矩阵和其他自定义形式进行处理，从不同特征的角度显示推断结果。</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567690" y="277495"/>
            <a:ext cx="10786110" cy="5899785"/>
          </a:xfrm>
        </p:spPr>
        <p:txBody>
          <a:bodyPr/>
          <a:p>
            <a:pPr indent="0" fontAlgn="auto">
              <a:lnSpc>
                <a:spcPct val="150000"/>
              </a:lnSpc>
            </a:pPr>
            <a:r>
              <a:rPr lang="" altLang="en-US"/>
              <a:t> </a:t>
            </a:r>
            <a:r>
              <a:rPr lang="en-US"/>
              <a:t>可视化特征</a:t>
            </a:r>
            <a:r>
              <a:rPr lang="" altLang="en-US"/>
              <a:t>属性</a:t>
            </a:r>
            <a:endParaRPr lang="en-US"/>
          </a:p>
          <a:p>
            <a:pPr marL="457200" lvl="1" indent="0" fontAlgn="auto">
              <a:lnSpc>
                <a:spcPct val="150000"/>
              </a:lnSpc>
              <a:buNone/>
            </a:pPr>
            <a:r>
              <a:rPr lang="" altLang="en-US"/>
              <a:t>当</a:t>
            </a:r>
            <a:r>
              <a:rPr lang="en-US"/>
              <a:t>模型的预测函数返回特征</a:t>
            </a:r>
            <a:r>
              <a:rPr lang="" altLang="en-US"/>
              <a:t>属性</a:t>
            </a:r>
            <a:r>
              <a:rPr lang="en-US"/>
              <a:t>，可视化</a:t>
            </a:r>
            <a:r>
              <a:rPr lang="" altLang="en-US"/>
              <a:t>显示</a:t>
            </a:r>
            <a:r>
              <a:rPr lang="en-US"/>
              <a:t>每个特征值在每个预测上的重要性</a:t>
            </a:r>
            <a:r>
              <a:rPr lang="" altLang="en-US"/>
              <a:t>，</a:t>
            </a:r>
            <a:r>
              <a:rPr lang="en-US"/>
              <a:t>了解哪些输入对模型的输出影响最大。</a:t>
            </a:r>
            <a:endParaRPr lang="en-US"/>
          </a:p>
        </p:txBody>
      </p:sp>
      <p:pic>
        <p:nvPicPr>
          <p:cNvPr id="5" name="Picture 4" descr="535930032"/>
          <p:cNvPicPr>
            <a:picLocks noChangeAspect="1"/>
          </p:cNvPicPr>
          <p:nvPr/>
        </p:nvPicPr>
        <p:blipFill>
          <a:blip r:embed="rId1"/>
          <a:stretch>
            <a:fillRect/>
          </a:stretch>
        </p:blipFill>
        <p:spPr>
          <a:xfrm>
            <a:off x="2115185" y="2294255"/>
            <a:ext cx="6066790" cy="40665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525145" y="514985"/>
            <a:ext cx="6616065" cy="2186305"/>
          </a:xfrm>
        </p:spPr>
        <p:txBody>
          <a:bodyPr>
            <a:normAutofit lnSpcReduction="20000"/>
          </a:bodyPr>
          <a:p>
            <a:pPr indent="0" fontAlgn="auto">
              <a:lnSpc>
                <a:spcPct val="150000"/>
              </a:lnSpc>
            </a:pPr>
            <a:r>
              <a:rPr lang="" altLang="en-US"/>
              <a:t> </a:t>
            </a:r>
            <a:r>
              <a:rPr lang="en-US"/>
              <a:t>按相似性排列数据点</a:t>
            </a:r>
            <a:endParaRPr lang="en-US"/>
          </a:p>
          <a:p>
            <a:pPr marL="457200" lvl="1" indent="0" fontAlgn="auto">
              <a:lnSpc>
                <a:spcPct val="150000"/>
              </a:lnSpc>
              <a:buNone/>
            </a:pPr>
            <a:r>
              <a:rPr lang="" altLang="en-US"/>
              <a:t>可</a:t>
            </a:r>
            <a:r>
              <a:rPr lang="en-US"/>
              <a:t>从任何数据点创建距离</a:t>
            </a:r>
            <a:r>
              <a:rPr lang="" altLang="en-US"/>
              <a:t>特征要素</a:t>
            </a:r>
            <a:r>
              <a:rPr lang="en-US"/>
              <a:t>，并将其应用于可视化以进行进一步分析。</a:t>
            </a:r>
            <a:endParaRPr lang="en-US"/>
          </a:p>
        </p:txBody>
      </p:sp>
      <p:pic>
        <p:nvPicPr>
          <p:cNvPr id="5" name="Picture 4" descr="50890727"/>
          <p:cNvPicPr>
            <a:picLocks noChangeAspect="1"/>
          </p:cNvPicPr>
          <p:nvPr/>
        </p:nvPicPr>
        <p:blipFill>
          <a:blip r:embed="rId1"/>
          <a:stretch>
            <a:fillRect/>
          </a:stretch>
        </p:blipFill>
        <p:spPr>
          <a:xfrm>
            <a:off x="7414895" y="218440"/>
            <a:ext cx="3560445" cy="2585085"/>
          </a:xfrm>
          <a:prstGeom prst="rect">
            <a:avLst/>
          </a:prstGeom>
        </p:spPr>
      </p:pic>
      <p:sp>
        <p:nvSpPr>
          <p:cNvPr id="6" name="Text Box 5"/>
          <p:cNvSpPr txBox="1"/>
          <p:nvPr/>
        </p:nvSpPr>
        <p:spPr>
          <a:xfrm>
            <a:off x="8023860" y="2981325"/>
            <a:ext cx="2540000" cy="1198880"/>
          </a:xfrm>
          <a:prstGeom prst="rect">
            <a:avLst/>
          </a:prstGeom>
          <a:noFill/>
        </p:spPr>
        <p:txBody>
          <a:bodyPr wrap="square" rtlCol="0" anchor="t">
            <a:spAutoFit/>
          </a:bodyPr>
          <a:p>
            <a:r>
              <a:rPr lang="en-US"/>
              <a:t>用L1或L2距离从选定的数据点创建距离特性，并将其可视化进行进一步分析。</a:t>
            </a:r>
            <a:endParaRPr lang="en-US"/>
          </a:p>
        </p:txBody>
      </p:sp>
      <p:pic>
        <p:nvPicPr>
          <p:cNvPr id="7" name="Picture 6" descr="3"/>
          <p:cNvPicPr>
            <a:picLocks noChangeAspect="1"/>
          </p:cNvPicPr>
          <p:nvPr/>
        </p:nvPicPr>
        <p:blipFill>
          <a:blip r:embed="rId2"/>
          <a:stretch>
            <a:fillRect/>
          </a:stretch>
        </p:blipFill>
        <p:spPr>
          <a:xfrm>
            <a:off x="525145" y="2880995"/>
            <a:ext cx="10974705" cy="3556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3899</Words>
  <Application>WPS Presentation</Application>
  <PresentationFormat>Widescreen</PresentationFormat>
  <Paragraphs>149</Paragraphs>
  <Slides>32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32</vt:i4>
      </vt:variant>
    </vt:vector>
  </HeadingPairs>
  <TitlesOfParts>
    <vt:vector size="46" baseType="lpstr">
      <vt:lpstr>Arial</vt:lpstr>
      <vt:lpstr>宋体</vt:lpstr>
      <vt:lpstr>Wingdings</vt:lpstr>
      <vt:lpstr>宋体</vt:lpstr>
      <vt:lpstr>Arial Unicode MS</vt:lpstr>
      <vt:lpstr>Calibri Light</vt:lpstr>
      <vt:lpstr>Calibri</vt:lpstr>
      <vt:lpstr>微软雅黑</vt:lpstr>
      <vt:lpstr>WenQuanYi Micro Hei</vt:lpstr>
      <vt:lpstr>Webdings</vt:lpstr>
      <vt:lpstr>Times New Roman</vt:lpstr>
      <vt:lpstr>Wingdings</vt:lpstr>
      <vt:lpstr>Latin Modern Mono Prop</vt:lpstr>
      <vt:lpstr>Office Theme</vt:lpstr>
      <vt:lpstr>PowerPoint 演示文稿</vt:lpstr>
      <vt:lpstr>PowerPoint 演示文稿</vt:lpstr>
      <vt:lpstr>PowerPoint 演示文稿</vt:lpstr>
      <vt:lpstr>What-If 工具拥有各种功能，包括使用 Facets 自动可视化数据集、手动编辑数据集示例并查看相关更改的影响，以及自动生成局部依赖图（显示模型的预测结果如何随任何单个功能的更改而变化）。</vt:lpstr>
      <vt:lpstr>五个用户需求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What-If Tool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之后用户可以更改聚类参数以探索数据集中的模式。</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What-If Tool</dc:title>
  <dc:creator>xujingqin</dc:creator>
  <cp:lastModifiedBy>xujingqin</cp:lastModifiedBy>
  <cp:revision>1</cp:revision>
  <dcterms:created xsi:type="dcterms:W3CDTF">2020-02-24T08:33:48Z</dcterms:created>
  <dcterms:modified xsi:type="dcterms:W3CDTF">2020-02-24T08:33:48Z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